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notesMasterIdLst>
    <p:notesMasterId r:id="rId66"/>
  </p:notesMasterIdLst>
  <p:handoutMasterIdLst>
    <p:handoutMasterId r:id="rId67"/>
  </p:handoutMasterIdLst>
  <p:sldIdLst>
    <p:sldId id="256" r:id="rId2"/>
    <p:sldId id="471" r:id="rId3"/>
    <p:sldId id="516" r:id="rId4"/>
    <p:sldId id="922" r:id="rId5"/>
    <p:sldId id="903" r:id="rId6"/>
    <p:sldId id="771" r:id="rId7"/>
    <p:sldId id="925" r:id="rId8"/>
    <p:sldId id="926" r:id="rId9"/>
    <p:sldId id="927" r:id="rId10"/>
    <p:sldId id="928" r:id="rId11"/>
    <p:sldId id="929" r:id="rId12"/>
    <p:sldId id="930" r:id="rId13"/>
    <p:sldId id="931" r:id="rId14"/>
    <p:sldId id="932" r:id="rId15"/>
    <p:sldId id="933" r:id="rId16"/>
    <p:sldId id="934" r:id="rId17"/>
    <p:sldId id="935" r:id="rId18"/>
    <p:sldId id="936" r:id="rId19"/>
    <p:sldId id="937" r:id="rId20"/>
    <p:sldId id="938" r:id="rId21"/>
    <p:sldId id="939" r:id="rId22"/>
    <p:sldId id="940" r:id="rId23"/>
    <p:sldId id="941" r:id="rId24"/>
    <p:sldId id="943" r:id="rId25"/>
    <p:sldId id="944" r:id="rId26"/>
    <p:sldId id="945" r:id="rId27"/>
    <p:sldId id="946" r:id="rId28"/>
    <p:sldId id="947" r:id="rId29"/>
    <p:sldId id="950" r:id="rId30"/>
    <p:sldId id="951" r:id="rId31"/>
    <p:sldId id="952" r:id="rId32"/>
    <p:sldId id="953" r:id="rId33"/>
    <p:sldId id="954" r:id="rId34"/>
    <p:sldId id="958" r:id="rId35"/>
    <p:sldId id="959" r:id="rId36"/>
    <p:sldId id="960" r:id="rId37"/>
    <p:sldId id="961" r:id="rId38"/>
    <p:sldId id="962" r:id="rId39"/>
    <p:sldId id="965" r:id="rId40"/>
    <p:sldId id="966" r:id="rId41"/>
    <p:sldId id="967" r:id="rId42"/>
    <p:sldId id="924" r:id="rId43"/>
    <p:sldId id="970" r:id="rId44"/>
    <p:sldId id="971" r:id="rId45"/>
    <p:sldId id="972" r:id="rId46"/>
    <p:sldId id="973" r:id="rId47"/>
    <p:sldId id="974" r:id="rId48"/>
    <p:sldId id="975" r:id="rId49"/>
    <p:sldId id="977" r:id="rId50"/>
    <p:sldId id="979" r:id="rId51"/>
    <p:sldId id="980" r:id="rId52"/>
    <p:sldId id="981" r:id="rId53"/>
    <p:sldId id="983" r:id="rId54"/>
    <p:sldId id="984" r:id="rId55"/>
    <p:sldId id="985" r:id="rId56"/>
    <p:sldId id="986" r:id="rId57"/>
    <p:sldId id="988" r:id="rId58"/>
    <p:sldId id="991" r:id="rId59"/>
    <p:sldId id="992" r:id="rId60"/>
    <p:sldId id="994" r:id="rId61"/>
    <p:sldId id="996" r:id="rId62"/>
    <p:sldId id="998" r:id="rId63"/>
    <p:sldId id="1000" r:id="rId64"/>
    <p:sldId id="385" r:id="rId6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수희" initials="이" lastIdx="2" clrIdx="0"/>
  <p:cmAuthor id="2" name="USER" initials="U" lastIdx="3" clrIdx="1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3C479D"/>
    <a:srgbClr val="DFDFE1"/>
    <a:srgbClr val="7D5087"/>
    <a:srgbClr val="BB99C3"/>
    <a:srgbClr val="D5C0DA"/>
    <a:srgbClr val="F4AEA2"/>
    <a:srgbClr val="F5B4A9"/>
    <a:srgbClr val="F7C0B7"/>
    <a:srgbClr val="EE7D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41" autoAdjust="0"/>
    <p:restoredTop sz="94963" autoAdjust="0"/>
  </p:normalViewPr>
  <p:slideViewPr>
    <p:cSldViewPr>
      <p:cViewPr varScale="1">
        <p:scale>
          <a:sx n="101" d="100"/>
          <a:sy n="101" d="100"/>
        </p:scale>
        <p:origin x="2148" y="108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95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2022-10-31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2022-10-31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E3490-9119-48F2-B91E-133C30F1A2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9CD76B-6285-4012-B26E-7D998E4831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F47D4D-C0F5-4364-BD2E-D5448EC2B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9192C5-AE7A-4198-911E-F65CE56BC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A56953-A3EA-4C0F-868C-A4D27CAFF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7593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C879C7-75B1-46A7-BDF8-74787E0FE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60F1F99-9F94-4E7C-9C48-2C0990F79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62AE6C-7907-486A-B4BF-E416E21D5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D1655A-0D4C-4F9D-BED0-91BCEF9CA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567946-E10D-40E3-A0A7-28738D045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0048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A7F467-F50B-4168-937C-AEED73255E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BFED97-BDD3-463A-BF07-EF939E38F5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4E9796-DCF0-4E3C-856F-ECDCDA949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958968-3F8A-4B67-A3F4-EC0051BBF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80F5E4-28EB-486C-BC8B-1A39FAF32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3613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028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257" y="320688"/>
            <a:ext cx="1800000" cy="3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5107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7652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rgbClr val="7030A0">
              <a:alpha val="84706"/>
            </a:srgb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3355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 hasCustomPrompt="1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  <a:defRPr sz="24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20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600"/>
            </a:lvl4pPr>
            <a:lvl5pPr marL="990600" indent="-180975"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4408" y="6525344"/>
            <a:ext cx="89959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/ 64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80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631234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WordArt 3"/>
          <p:cNvSpPr>
            <a:spLocks noChangeArrowheads="1" noChangeShapeType="1" noTextEdit="1"/>
          </p:cNvSpPr>
          <p:nvPr userDrawn="1"/>
        </p:nvSpPr>
        <p:spPr bwMode="gray">
          <a:xfrm>
            <a:off x="2123728" y="2492896"/>
            <a:ext cx="4724400" cy="609600"/>
          </a:xfrm>
          <a:prstGeom prst="rect">
            <a:avLst/>
          </a:prstGeom>
          <a:noFill/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cap="none" spc="0" baseline="0" dirty="0">
                <a:ln w="18415" cmpd="sng">
                  <a:noFill/>
                  <a:prstDash val="solid"/>
                </a:ln>
                <a:solidFill>
                  <a:srgbClr val="7030A0"/>
                </a:solidFill>
                <a:effectLst/>
                <a:latin typeface="Verdana"/>
                <a:cs typeface="+mn-cs"/>
              </a:rPr>
              <a:t>Thank You !</a:t>
            </a:r>
            <a:endParaRPr lang="ko-KR" altLang="en-US" sz="5400" b="1" kern="10" cap="none" spc="0" baseline="0" dirty="0">
              <a:ln w="18415" cmpd="sng">
                <a:noFill/>
                <a:prstDash val="solid"/>
              </a:ln>
              <a:solidFill>
                <a:srgbClr val="7030A0"/>
              </a:solidFill>
              <a:effectLst/>
              <a:latin typeface="Verdana"/>
              <a:cs typeface="+mn-cs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143454" y="6309320"/>
            <a:ext cx="271580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Copyright© </a:t>
            </a:r>
            <a:r>
              <a:rPr lang="en-US" altLang="ko-KR" sz="1100" b="1" dirty="0" smtClean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2022 </a:t>
            </a: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Hanbit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All rights reserved.</a:t>
            </a:r>
            <a:endParaRPr lang="ko-KR" altLang="ko-KR" sz="1100" b="1" dirty="0">
              <a:solidFill>
                <a:schemeClr val="bg1"/>
              </a:solidFill>
              <a:latin typeface="Adobe Kaiti Std R" panose="02020400000000000000" pitchFamily="18" charset="-128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87053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aseline="0" dirty="0">
                <a:latin typeface="HY견고딕" pitchFamily="18" charset="-127"/>
                <a:ea typeface="HY견고딕" pitchFamily="18" charset="-127"/>
              </a:rPr>
              <a:t>난생처음 </a:t>
            </a:r>
            <a:r>
              <a:rPr kumimoji="0" lang="en-US" altLang="ko-KR" sz="2400" baseline="0" dirty="0">
                <a:latin typeface="HY견고딕" pitchFamily="18" charset="-127"/>
                <a:ea typeface="HY견고딕" pitchFamily="18" charset="-127"/>
              </a:rPr>
              <a:t>R </a:t>
            </a:r>
            <a:r>
              <a:rPr kumimoji="0" lang="ko-KR" altLang="en-US" sz="2400" baseline="0" dirty="0">
                <a:latin typeface="HY견고딕" pitchFamily="18" charset="-127"/>
                <a:ea typeface="HY견고딕" pitchFamily="18" charset="-127"/>
              </a:rPr>
              <a:t>코딩 </a:t>
            </a:r>
            <a:r>
              <a:rPr kumimoji="0" lang="en-US" altLang="ko-KR" sz="2400" baseline="0" dirty="0">
                <a:latin typeface="HY견고딕" pitchFamily="18" charset="-127"/>
                <a:ea typeface="HY견고딕" pitchFamily="18" charset="-127"/>
              </a:rPr>
              <a:t>&amp; </a:t>
            </a:r>
            <a:r>
              <a:rPr kumimoji="0" lang="ko-KR" altLang="en-US" sz="2400" baseline="0" dirty="0">
                <a:latin typeface="HY견고딕" pitchFamily="18" charset="-127"/>
                <a:ea typeface="HY견고딕" pitchFamily="18" charset="-127"/>
              </a:rPr>
              <a:t>데이터 분석</a:t>
            </a:r>
            <a:endParaRPr kumimoji="0" lang="de-DE" altLang="ko-KR" sz="18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44680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dirty="0">
                <a:ea typeface="맑은 고딕" pitchFamily="50" charset="-127"/>
              </a:rPr>
              <a:t>본 강의교안의 저작권은 한빛아카데미㈜에 있습니다</a:t>
            </a:r>
            <a:r>
              <a:rPr kumimoji="0" lang="en-US" altLang="ko-KR" sz="1100" dirty="0">
                <a:ea typeface="맑은 고딕" pitchFamily="50" charset="-127"/>
              </a:rPr>
              <a:t>.</a:t>
            </a:r>
            <a:r>
              <a:rPr kumimoji="0" lang="ko-KR" altLang="en-US" sz="11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1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천만원 이하의 벌금에 처할 수 있고 이를 병과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01440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1B864E-A139-467B-86E6-D11EDAE2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E36BAD-03ED-4FF8-89FE-15E06D968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A535F3-FAC6-4B0F-B3F5-5615F330A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62D44B-96AB-418C-981F-32D79317E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393E7D-38CE-4D2F-A850-0DC7E875A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3355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C6A652-CC0A-4D34-A1F3-2A041195B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732DA3-F9D1-4D40-9987-7DCB5BEA3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22511D-1771-4B6E-9544-A9E522DD4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E246ED-A0F3-4C7E-9116-18409B6BA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EECBE1-79C5-4581-8AF7-1152C2CF4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2235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C3F31D-F265-407F-A7E3-D1889757E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FF3117-75C5-4234-8019-1447FB13F6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181DE9-D51B-4CBC-AC2C-07A1861D11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03C612-7E07-4AF1-B84A-D8475D95C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2861A0-FB95-4677-A4AA-4E2258FCF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D34F5E-C09A-4362-83B4-79DCF76A9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4346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BE7BCD-0F4C-47ED-BC03-93BEE888B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F29354-7EF8-4945-A307-3B31791A1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3B3ED2-D41B-4A47-AB7E-FAD36761E0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6DFA046-C659-435E-AA77-8CEC87FF73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1EB20D6-4D05-4A5B-AB41-7843DB2EC3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CAB7A5F-23E7-4A45-A6CA-415E827B2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1FD0B2A-37E2-4C39-943D-12D9C6EE1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D4D40FA-C1C8-4D58-9F94-79E8862A5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7791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0D42C4-2D7C-4DC4-852B-51531FBB6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D6AB6B3-C327-44AC-95D7-12C2CDACE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5FED57-7C99-49E8-A181-7A90F25FC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3595FB-F738-4B46-BCAC-6E49A6D67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8176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95E6494-047C-4F6B-B85E-E4B1854A2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F2F221B-399A-42E4-84CC-9E846D71A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B7C9BE-EF53-4928-AADD-FFE1784B5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2755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8F677-A64C-4DB3-B822-A5629DC2B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A63EDC-29E0-40BC-A32F-6138ECB01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3DDD2D-7DDA-4FFD-8CB7-CB958C92D1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0C3FB5-DE7D-4CDC-9329-E7BB7AEF4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0A4E85-6F59-43D3-803A-AEA4462AF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414B65-14C6-40EF-94C1-497821804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334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DB749A-8E5F-46D9-8F6A-6FA1E15C7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EFE450A-813D-4220-BAEE-4AE5E95955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E5A3C1-E0CF-4C45-8BC2-16B0A2A0A3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CBD31C-BB8C-4D5C-9D57-8713DBCF2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1780AE-9C6F-4C96-ACA5-BB745A79A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F04E32-7529-4EE8-BA68-329A5E143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112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DCBA9A-0DDC-4727-9EB1-2B834A426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3EFF59-D14F-4C6F-8E05-526A06F59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11D4C1-A149-484D-978F-632B671CFE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4EC58A-1BD8-4D70-94CE-3DBF0481BD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2B3861-81B6-4B74-BFB7-A26048A574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2502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689" r:id="rId17"/>
    <p:sldLayoutId id="2147483680" r:id="rId18"/>
    <p:sldLayoutId id="2147483685" r:id="rId19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 idx="4294967295"/>
          </p:nvPr>
        </p:nvSpPr>
        <p:spPr>
          <a:xfrm>
            <a:off x="0" y="5805488"/>
            <a:ext cx="9144000" cy="625475"/>
          </a:xfrm>
        </p:spPr>
        <p:txBody>
          <a:bodyPr>
            <a:normAutofit/>
          </a:bodyPr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</a:rPr>
              <a:t>Chapter 14. </a:t>
            </a:r>
            <a:r>
              <a:rPr lang="ko-KR" altLang="en-US" sz="3000" b="1" dirty="0">
                <a:solidFill>
                  <a:schemeClr val="bg1"/>
                </a:solidFill>
              </a:rPr>
              <a:t>미니 프로젝트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478" y="476672"/>
            <a:ext cx="3337043" cy="4562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회원 관리 시스템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데이터베이스 및 테이블 생성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chemeClr val="accent1"/>
                </a:solidFill>
              </a:rPr>
              <a:t>SQLCMD</a:t>
            </a:r>
            <a:r>
              <a:rPr lang="ko-KR" altLang="en-US" b="1" dirty="0">
                <a:solidFill>
                  <a:schemeClr val="accent1"/>
                </a:solidFill>
              </a:rPr>
              <a:t>로 접속</a:t>
            </a:r>
            <a:endParaRPr lang="en-US" altLang="ko-KR" b="1" dirty="0">
              <a:solidFill>
                <a:schemeClr val="accent1"/>
              </a:solidFill>
            </a:endParaRPr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회원 관리에 사용될 데이터베이스 및 테이블을 생성한다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2">
              <a:lnSpc>
                <a:spcPct val="150000"/>
              </a:lnSpc>
              <a:buClrTx/>
            </a:pPr>
            <a:r>
              <a:rPr lang="en-US" altLang="ko-KR" dirty="0" smtClean="0"/>
              <a:t>Windows </a:t>
            </a:r>
            <a:r>
              <a:rPr lang="en-US" altLang="ko-KR" dirty="0"/>
              <a:t>[</a:t>
            </a:r>
            <a:r>
              <a:rPr lang="ko-KR" altLang="en-US" dirty="0"/>
              <a:t>시작</a:t>
            </a:r>
            <a:r>
              <a:rPr lang="en-US" altLang="ko-KR" dirty="0"/>
              <a:t>]</a:t>
            </a:r>
            <a:r>
              <a:rPr lang="ko-KR" altLang="en-US" dirty="0"/>
              <a:t>에서 마우스 오른쪽 버튼을 클릭하고 </a:t>
            </a:r>
            <a:r>
              <a:rPr lang="en-US" altLang="ko-KR" dirty="0"/>
              <a:t>[</a:t>
            </a:r>
            <a:r>
              <a:rPr lang="ko-KR" altLang="en-US" dirty="0"/>
              <a:t>터미널</a:t>
            </a:r>
            <a:r>
              <a:rPr lang="en-US" altLang="ko-KR" dirty="0"/>
              <a:t>] </a:t>
            </a:r>
            <a:r>
              <a:rPr lang="ko-KR" altLang="en-US" dirty="0"/>
              <a:t>또는 </a:t>
            </a:r>
            <a:r>
              <a:rPr lang="en-US" altLang="ko-KR" dirty="0"/>
              <a:t>[Windows PowerShell]</a:t>
            </a:r>
            <a:r>
              <a:rPr lang="ko-KR" altLang="en-US" dirty="0"/>
              <a:t>을 선택한다</a:t>
            </a:r>
            <a:r>
              <a:rPr lang="en-US" altLang="ko-KR" dirty="0"/>
              <a:t>. </a:t>
            </a:r>
            <a:r>
              <a:rPr lang="ko-KR" altLang="en-US" dirty="0" err="1"/>
              <a:t>파워셸이</a:t>
            </a:r>
            <a:r>
              <a:rPr lang="ko-KR" altLang="en-US" dirty="0"/>
              <a:t> 열리면 다음의 명령을 입력해 </a:t>
            </a:r>
            <a:r>
              <a:rPr lang="en-US" altLang="ko-KR" dirty="0"/>
              <a:t>SQL Server</a:t>
            </a:r>
            <a:r>
              <a:rPr lang="ko-KR" altLang="en-US" dirty="0"/>
              <a:t>에 접속한다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ko-KR" altLang="en-US" b="1" dirty="0">
                <a:solidFill>
                  <a:schemeClr val="accent1"/>
                </a:solidFill>
              </a:rPr>
              <a:t>데이터베이스 및 테이블 생성</a:t>
            </a:r>
            <a:endParaRPr lang="en-US" altLang="ko-KR" b="1" dirty="0">
              <a:solidFill>
                <a:schemeClr val="accent1"/>
              </a:solidFill>
            </a:endParaRPr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다음 명령으로 </a:t>
            </a:r>
            <a:r>
              <a:rPr lang="en-US" altLang="ko-KR" dirty="0" err="1"/>
              <a:t>CookDB</a:t>
            </a:r>
            <a:r>
              <a:rPr lang="en-US" altLang="ko-KR" dirty="0"/>
              <a:t> </a:t>
            </a:r>
            <a:r>
              <a:rPr lang="ko-KR" altLang="en-US" dirty="0"/>
              <a:t>데이터베이스를 생성한다</a:t>
            </a:r>
            <a:r>
              <a:rPr lang="en-US" altLang="ko-KR" dirty="0"/>
              <a:t>.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A246EB-70D1-4056-A523-83D9F1001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3" y="3861048"/>
            <a:ext cx="6768752" cy="4280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7C0941C-65B6-417C-A721-298A3BA39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5589240"/>
            <a:ext cx="6768752" cy="112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537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회원 관리 시스템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데이터베이스 및 테이블 생성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다음 명령으로 회원 테이블</a:t>
            </a:r>
            <a:r>
              <a:rPr lang="en-US" altLang="ko-KR" dirty="0"/>
              <a:t>(member)</a:t>
            </a:r>
            <a:r>
              <a:rPr lang="ko-KR" altLang="en-US" dirty="0"/>
              <a:t>을 생성한다</a:t>
            </a:r>
            <a:r>
              <a:rPr lang="en-US" altLang="ko-KR" dirty="0"/>
              <a:t>. </a:t>
            </a:r>
            <a:r>
              <a:rPr lang="ko-KR" altLang="en-US" dirty="0"/>
              <a:t>회원의 아이디 </a:t>
            </a:r>
            <a:r>
              <a:rPr lang="en-US" altLang="ko-KR" dirty="0"/>
              <a:t>/ </a:t>
            </a:r>
            <a:r>
              <a:rPr lang="ko-KR" altLang="en-US" dirty="0"/>
              <a:t>이름 </a:t>
            </a:r>
            <a:r>
              <a:rPr lang="en-US" altLang="ko-KR" dirty="0"/>
              <a:t>/ </a:t>
            </a:r>
            <a:r>
              <a:rPr lang="ko-KR" altLang="en-US" dirty="0"/>
              <a:t>이메일 </a:t>
            </a:r>
            <a:r>
              <a:rPr lang="en-US" altLang="ko-KR" dirty="0"/>
              <a:t>/ </a:t>
            </a:r>
            <a:r>
              <a:rPr lang="ko-KR" altLang="en-US" dirty="0"/>
              <a:t>출생연도 열을 만든다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ko-KR" altLang="en-US" b="1" dirty="0">
                <a:solidFill>
                  <a:schemeClr val="accent1"/>
                </a:solidFill>
              </a:rPr>
              <a:t>샘플 데이터의 입력</a:t>
            </a:r>
            <a:endParaRPr lang="en-US" altLang="ko-KR" b="1" dirty="0">
              <a:solidFill>
                <a:schemeClr val="accent1"/>
              </a:solidFill>
            </a:endParaRPr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몇 건의 데이터를 미리 </a:t>
            </a:r>
            <a:r>
              <a:rPr lang="ko-KR" altLang="en-US" dirty="0" err="1"/>
              <a:t>입력해놓도록</a:t>
            </a:r>
            <a:r>
              <a:rPr lang="ko-KR" altLang="en-US" dirty="0"/>
              <a:t> 하자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F2FEFE-D8A0-4B95-8EBF-A79F495F8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509224"/>
            <a:ext cx="7296150" cy="723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7DAFD67-3666-41C2-903C-9F4093C23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4337310"/>
            <a:ext cx="722947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77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회원 관리 시스템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데이터베이스 및 테이블 생성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ko-KR" altLang="en-US" b="1" dirty="0">
                <a:solidFill>
                  <a:schemeClr val="accent1"/>
                </a:solidFill>
              </a:rPr>
              <a:t>데이터 확인 </a:t>
            </a:r>
            <a:endParaRPr lang="en-US" altLang="ko-KR" b="1" dirty="0">
              <a:solidFill>
                <a:schemeClr val="accent1"/>
              </a:solidFill>
            </a:endParaRPr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다음 명령으로 사용할 데이터를 확인한다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접속을 종료한다</a:t>
            </a: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EA9817-ABC8-4A01-8FAE-58585A930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636912"/>
            <a:ext cx="7305675" cy="26955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8B26CF-F4FF-42ED-B9D6-76B729A2E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566" y="5812142"/>
            <a:ext cx="718185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048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회원 관리 시스템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352928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000" dirty="0"/>
              <a:t>프로젝트 생성 및 화면 디자인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ko-KR" altLang="en-US" b="1" dirty="0">
                <a:solidFill>
                  <a:schemeClr val="accent1"/>
                </a:solidFill>
              </a:rPr>
              <a:t>초기 화면 폼</a:t>
            </a:r>
            <a:r>
              <a:rPr lang="en-US" altLang="ko-KR" b="1" dirty="0">
                <a:solidFill>
                  <a:schemeClr val="accent1"/>
                </a:solidFill>
              </a:rPr>
              <a:t>(</a:t>
            </a:r>
            <a:r>
              <a:rPr lang="en-US" altLang="ko-KR" b="1" dirty="0" err="1">
                <a:solidFill>
                  <a:schemeClr val="accent1"/>
                </a:solidFill>
              </a:rPr>
              <a:t>MainForm</a:t>
            </a:r>
            <a:r>
              <a:rPr lang="en-US" altLang="ko-KR" b="1" dirty="0">
                <a:solidFill>
                  <a:schemeClr val="accent1"/>
                </a:solidFill>
              </a:rPr>
              <a:t>)</a:t>
            </a:r>
            <a:r>
              <a:rPr lang="ko-KR" altLang="en-US" b="1" dirty="0">
                <a:solidFill>
                  <a:schemeClr val="accent1"/>
                </a:solidFill>
              </a:rPr>
              <a:t>의 화면 디자인 </a:t>
            </a:r>
            <a:endParaRPr lang="en-US" altLang="ko-KR" b="1" dirty="0">
              <a:solidFill>
                <a:schemeClr val="accent1"/>
              </a:solidFill>
            </a:endParaRPr>
          </a:p>
          <a:p>
            <a:pPr lvl="2">
              <a:lnSpc>
                <a:spcPct val="150000"/>
              </a:lnSpc>
              <a:buClrTx/>
            </a:pPr>
            <a:r>
              <a:rPr lang="en-US" altLang="ko-KR" dirty="0"/>
              <a:t>[Window Forms </a:t>
            </a:r>
            <a:r>
              <a:rPr lang="ko-KR" altLang="en-US" dirty="0"/>
              <a:t>앱</a:t>
            </a:r>
            <a:r>
              <a:rPr lang="en-US" altLang="ko-KR" dirty="0"/>
              <a:t>(</a:t>
            </a:r>
            <a:r>
              <a:rPr lang="en-US" altLang="ko-KR" dirty="0" err="1"/>
              <a:t>.Net</a:t>
            </a:r>
            <a:r>
              <a:rPr lang="en-US" altLang="ko-KR" dirty="0"/>
              <a:t> Framework)] </a:t>
            </a:r>
            <a:r>
              <a:rPr lang="ko-KR" altLang="en-US" dirty="0"/>
              <a:t>형식으로 </a:t>
            </a:r>
            <a:r>
              <a:rPr lang="en-US" altLang="ko-KR" b="1" dirty="0">
                <a:solidFill>
                  <a:schemeClr val="accent1"/>
                </a:solidFill>
              </a:rPr>
              <a:t>Project14_1 </a:t>
            </a:r>
            <a:r>
              <a:rPr lang="ko-KR" altLang="en-US" dirty="0"/>
              <a:t>프로젝트를 생성한다</a:t>
            </a:r>
            <a:r>
              <a:rPr lang="en-US" altLang="ko-KR" dirty="0"/>
              <a:t>. 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19D418-7BD8-4A2E-A08B-1F3711B92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761" y="2924944"/>
            <a:ext cx="5440469" cy="310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365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회원 관리 시스템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000" dirty="0"/>
              <a:t>프로젝트 생성 및 화면 디자인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ko-KR" altLang="en-US" b="1" dirty="0">
                <a:solidFill>
                  <a:schemeClr val="accent1"/>
                </a:solidFill>
              </a:rPr>
              <a:t>폼의 추가 </a:t>
            </a:r>
            <a:endParaRPr lang="en-US" altLang="ko-KR" b="1" dirty="0">
              <a:solidFill>
                <a:schemeClr val="accent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CF9683-9B04-4D0A-ABC0-E3C99EE4C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333185"/>
            <a:ext cx="4320480" cy="339251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1883C53-DF90-4E50-A6CA-9B5955BB9C6C}"/>
              </a:ext>
            </a:extLst>
          </p:cNvPr>
          <p:cNvSpPr/>
          <p:nvPr/>
        </p:nvSpPr>
        <p:spPr>
          <a:xfrm>
            <a:off x="558577" y="2132856"/>
            <a:ext cx="82618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33425" lvl="2" indent="-28575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ko-KR" altLang="en-US" sz="1600" dirty="0"/>
              <a:t>메인 폼에서 버튼을 클릭하면 나타날 폼을 추가한다</a:t>
            </a:r>
            <a:r>
              <a:rPr lang="en-US" altLang="ko-KR" sz="1600" dirty="0"/>
              <a:t>. </a:t>
            </a:r>
          </a:p>
          <a:p>
            <a:pPr marL="733425" lvl="2" indent="-28575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ko-KR" altLang="en-US" sz="1600" dirty="0"/>
              <a:t>창 오른쪽에 위치한 </a:t>
            </a:r>
            <a:r>
              <a:rPr lang="en-US" altLang="ko-KR" sz="1600" dirty="0"/>
              <a:t>[</a:t>
            </a:r>
            <a:r>
              <a:rPr lang="ko-KR" altLang="en-US" sz="1600" dirty="0"/>
              <a:t>솔루션 탐색기</a:t>
            </a:r>
            <a:r>
              <a:rPr lang="en-US" altLang="ko-KR" sz="1600" dirty="0"/>
              <a:t>]</a:t>
            </a:r>
            <a:r>
              <a:rPr lang="ko-KR" altLang="en-US" sz="1600" dirty="0"/>
              <a:t>의 </a:t>
            </a:r>
            <a:r>
              <a:rPr lang="en-US" altLang="ko-KR" sz="1600" dirty="0"/>
              <a:t>[Project14_1]</a:t>
            </a:r>
            <a:r>
              <a:rPr lang="ko-KR" altLang="en-US" sz="1600" dirty="0"/>
              <a:t>에서 마우스 오른쪽 버튼을 클릭하고 </a:t>
            </a:r>
            <a:r>
              <a:rPr lang="en-US" altLang="ko-KR" sz="1600" dirty="0"/>
              <a:t>[</a:t>
            </a:r>
            <a:r>
              <a:rPr lang="ko-KR" altLang="en-US" sz="1600" dirty="0"/>
              <a:t>추가</a:t>
            </a:r>
            <a:r>
              <a:rPr lang="en-US" altLang="ko-KR" sz="1600" dirty="0"/>
              <a:t>] - [</a:t>
            </a:r>
            <a:r>
              <a:rPr lang="ko-KR" altLang="en-US" sz="1600" dirty="0"/>
              <a:t>양식</a:t>
            </a:r>
            <a:r>
              <a:rPr lang="en-US" altLang="ko-KR" sz="1600" dirty="0"/>
              <a:t>(Windows Forms)]</a:t>
            </a:r>
            <a:r>
              <a:rPr lang="ko-KR" altLang="en-US" sz="1600" dirty="0"/>
              <a:t>을 선택 한다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1599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회원 관리 시스템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000" dirty="0"/>
              <a:t>프로젝트 생성 및 화면 디자인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</a:pPr>
            <a:r>
              <a:rPr lang="en-US" altLang="ko-KR" dirty="0"/>
              <a:t>[</a:t>
            </a:r>
            <a:r>
              <a:rPr lang="ko-KR" altLang="en-US" dirty="0"/>
              <a:t>새 항목 추가</a:t>
            </a:r>
            <a:r>
              <a:rPr lang="en-US" altLang="ko-KR" dirty="0"/>
              <a:t>] </a:t>
            </a:r>
            <a:r>
              <a:rPr lang="ko-KR" altLang="en-US" dirty="0"/>
              <a:t>창이 나오면 </a:t>
            </a:r>
            <a:r>
              <a:rPr lang="en-US" altLang="ko-KR" dirty="0"/>
              <a:t>[</a:t>
            </a:r>
            <a:r>
              <a:rPr lang="ko-KR" altLang="en-US" dirty="0"/>
              <a:t>양식</a:t>
            </a:r>
            <a:r>
              <a:rPr lang="en-US" altLang="ko-KR" dirty="0"/>
              <a:t>(Windows Forms)]</a:t>
            </a:r>
            <a:r>
              <a:rPr lang="ko-KR" altLang="en-US" dirty="0"/>
              <a:t>을 선택하고</a:t>
            </a:r>
            <a:r>
              <a:rPr lang="en-US" altLang="ko-KR" dirty="0"/>
              <a:t>, [</a:t>
            </a:r>
            <a:r>
              <a:rPr lang="ko-KR" altLang="en-US" dirty="0"/>
              <a:t>그림 </a:t>
            </a:r>
            <a:r>
              <a:rPr lang="en-US" altLang="ko-KR" dirty="0"/>
              <a:t>14-3]</a:t>
            </a:r>
            <a:r>
              <a:rPr lang="ko-KR" altLang="en-US" dirty="0"/>
              <a:t>의 </a:t>
            </a:r>
            <a:r>
              <a:rPr lang="en-US" altLang="ko-KR" dirty="0"/>
              <a:t>[</a:t>
            </a:r>
            <a:r>
              <a:rPr lang="ko-KR" altLang="en-US" dirty="0"/>
              <a:t>회원 조회 화면</a:t>
            </a:r>
            <a:r>
              <a:rPr lang="en-US" altLang="ko-KR" dirty="0"/>
              <a:t>]</a:t>
            </a:r>
            <a:r>
              <a:rPr lang="ko-KR" altLang="en-US" dirty="0"/>
              <a:t>에 해당하는 ‘</a:t>
            </a:r>
            <a:r>
              <a:rPr lang="en-US" altLang="ko-KR" dirty="0" err="1"/>
              <a:t>SelectForm.cs</a:t>
            </a:r>
            <a:r>
              <a:rPr lang="en-US" altLang="ko-KR" dirty="0"/>
              <a:t>’</a:t>
            </a:r>
            <a:r>
              <a:rPr lang="ko-KR" altLang="en-US" dirty="0"/>
              <a:t>를 아래쪽 이름 부분에 입력한다</a:t>
            </a:r>
            <a:r>
              <a:rPr lang="en-US" altLang="ko-KR" dirty="0"/>
              <a:t>. &lt;</a:t>
            </a:r>
            <a:r>
              <a:rPr lang="ko-KR" altLang="en-US" dirty="0"/>
              <a:t>추가</a:t>
            </a:r>
            <a:r>
              <a:rPr lang="en-US" altLang="ko-KR" dirty="0"/>
              <a:t>&gt;</a:t>
            </a:r>
            <a:r>
              <a:rPr lang="ko-KR" altLang="en-US" dirty="0"/>
              <a:t>를 클릭하면 오른쪽 솔루션 탐색기에 </a:t>
            </a:r>
            <a:r>
              <a:rPr lang="en-US" altLang="ko-KR" dirty="0"/>
              <a:t>[</a:t>
            </a:r>
            <a:r>
              <a:rPr lang="en-US" altLang="ko-KR" dirty="0" err="1"/>
              <a:t>SelectForm.cs</a:t>
            </a:r>
            <a:r>
              <a:rPr lang="en-US" altLang="ko-KR" dirty="0"/>
              <a:t>] </a:t>
            </a:r>
            <a:r>
              <a:rPr lang="ko-KR" altLang="en-US" dirty="0"/>
              <a:t>폼이 생성된다</a:t>
            </a:r>
            <a:r>
              <a:rPr lang="en-US" altLang="ko-KR" dirty="0"/>
              <a:t>.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A61CDE-142D-48B6-A40F-41A918421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996952"/>
            <a:ext cx="6840760" cy="305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613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회원 관리 시스템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4824536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000" dirty="0"/>
              <a:t>프로젝트 생성 및 화면 디자인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 smtClean="0"/>
              <a:t>같은 </a:t>
            </a:r>
            <a:r>
              <a:rPr lang="ko-KR" altLang="en-US" dirty="0"/>
              <a:t>방식으로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14-3]</a:t>
            </a:r>
            <a:r>
              <a:rPr lang="ko-KR" altLang="en-US" dirty="0"/>
              <a:t>의 나머지 폼 </a:t>
            </a:r>
            <a:r>
              <a:rPr lang="en-US" altLang="ko-KR" dirty="0"/>
              <a:t>(</a:t>
            </a:r>
            <a:r>
              <a:rPr lang="en-US" altLang="ko-KR" dirty="0" err="1"/>
              <a:t>InsertForm</a:t>
            </a:r>
            <a:r>
              <a:rPr lang="en-US" altLang="ko-KR" dirty="0"/>
              <a:t>, </a:t>
            </a:r>
            <a:r>
              <a:rPr lang="en-US" altLang="ko-KR" dirty="0" err="1"/>
              <a:t>UpdateForm</a:t>
            </a:r>
            <a:r>
              <a:rPr lang="en-US" altLang="ko-KR" dirty="0"/>
              <a:t>, </a:t>
            </a:r>
            <a:r>
              <a:rPr lang="en-US" altLang="ko-KR" dirty="0" err="1"/>
              <a:t>DeleteForm</a:t>
            </a:r>
            <a:r>
              <a:rPr lang="en-US" altLang="ko-KR" dirty="0"/>
              <a:t>)</a:t>
            </a:r>
            <a:r>
              <a:rPr lang="ko-KR" altLang="en-US" dirty="0"/>
              <a:t>을 추가한다</a:t>
            </a:r>
            <a:r>
              <a:rPr lang="en-US" altLang="ko-KR" dirty="0"/>
              <a:t>. </a:t>
            </a:r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마지막으로 </a:t>
            </a:r>
            <a:r>
              <a:rPr lang="en-US" altLang="ko-KR" dirty="0"/>
              <a:t>[</a:t>
            </a:r>
            <a:r>
              <a:rPr lang="ko-KR" altLang="en-US" dirty="0"/>
              <a:t>솔루션 탐색기</a:t>
            </a:r>
            <a:r>
              <a:rPr lang="en-US" altLang="ko-KR" dirty="0"/>
              <a:t>]</a:t>
            </a:r>
            <a:r>
              <a:rPr lang="ko-KR" altLang="en-US" dirty="0"/>
              <a:t>의 ‘</a:t>
            </a:r>
            <a:r>
              <a:rPr lang="en-US" altLang="ko-KR" dirty="0"/>
              <a:t>Form1.cs’</a:t>
            </a:r>
            <a:r>
              <a:rPr lang="ko-KR" altLang="en-US" dirty="0"/>
              <a:t>에서 마우스 오른쪽 버튼을 클릭해 </a:t>
            </a:r>
            <a:r>
              <a:rPr lang="en-US" altLang="ko-KR" dirty="0"/>
              <a:t>[</a:t>
            </a:r>
            <a:r>
              <a:rPr lang="ko-KR" altLang="en-US" dirty="0"/>
              <a:t>이름 바꾸기</a:t>
            </a:r>
            <a:r>
              <a:rPr lang="en-US" altLang="ko-KR" dirty="0"/>
              <a:t>]</a:t>
            </a:r>
            <a:r>
              <a:rPr lang="ko-KR" altLang="en-US" dirty="0"/>
              <a:t>를 선택한 뒤 ‘</a:t>
            </a:r>
            <a:r>
              <a:rPr lang="en-US" altLang="ko-KR" dirty="0" err="1"/>
              <a:t>MainForm.cs</a:t>
            </a:r>
            <a:r>
              <a:rPr lang="en-US" altLang="ko-KR" dirty="0"/>
              <a:t>’</a:t>
            </a:r>
            <a:r>
              <a:rPr lang="ko-KR" altLang="en-US" dirty="0"/>
              <a:t>로 변경하자</a:t>
            </a:r>
            <a:r>
              <a:rPr lang="en-US" altLang="ko-KR" dirty="0"/>
              <a:t>. </a:t>
            </a:r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최종 완성된 </a:t>
            </a:r>
            <a:r>
              <a:rPr lang="en-US" altLang="ko-KR" dirty="0"/>
              <a:t>[</a:t>
            </a:r>
            <a:r>
              <a:rPr lang="ko-KR" altLang="en-US" dirty="0"/>
              <a:t>솔루션 탐색기</a:t>
            </a:r>
            <a:r>
              <a:rPr lang="en-US" altLang="ko-KR" dirty="0"/>
              <a:t>]</a:t>
            </a:r>
            <a:r>
              <a:rPr lang="ko-KR" altLang="en-US" dirty="0"/>
              <a:t>는 다음과 같다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D658AA-EA39-43A0-9C46-8FB20A50B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404" y="1700808"/>
            <a:ext cx="2992050" cy="424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5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회원 관리 시스템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000" dirty="0"/>
              <a:t>프로젝트 생성 및 화면 디자인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ko-KR" altLang="en-US" b="1" dirty="0">
                <a:solidFill>
                  <a:schemeClr val="accent1"/>
                </a:solidFill>
              </a:rPr>
              <a:t>회원 조회 화면</a:t>
            </a:r>
            <a:r>
              <a:rPr lang="en-US" altLang="ko-KR" b="1" dirty="0">
                <a:solidFill>
                  <a:schemeClr val="accent1"/>
                </a:solidFill>
              </a:rPr>
              <a:t>(</a:t>
            </a:r>
            <a:r>
              <a:rPr lang="en-US" altLang="ko-KR" b="1" dirty="0" err="1">
                <a:solidFill>
                  <a:schemeClr val="accent1"/>
                </a:solidFill>
              </a:rPr>
              <a:t>SelectForm</a:t>
            </a:r>
            <a:r>
              <a:rPr lang="en-US" altLang="ko-KR" b="1" dirty="0">
                <a:solidFill>
                  <a:schemeClr val="accent1"/>
                </a:solidFill>
              </a:rPr>
              <a:t>)</a:t>
            </a:r>
            <a:r>
              <a:rPr lang="ko-KR" altLang="en-US" b="1" dirty="0">
                <a:solidFill>
                  <a:schemeClr val="accent1"/>
                </a:solidFill>
              </a:rPr>
              <a:t>의 디자인</a:t>
            </a:r>
            <a:endParaRPr lang="en-US" altLang="ko-KR" b="1" dirty="0">
              <a:solidFill>
                <a:schemeClr val="accent1"/>
              </a:solidFill>
            </a:endParaRPr>
          </a:p>
          <a:p>
            <a:pPr lvl="2">
              <a:lnSpc>
                <a:spcPct val="150000"/>
              </a:lnSpc>
              <a:buClrTx/>
            </a:pPr>
            <a:r>
              <a:rPr lang="en-US" altLang="ko-KR" dirty="0"/>
              <a:t>[</a:t>
            </a:r>
            <a:r>
              <a:rPr lang="ko-KR" altLang="en-US" dirty="0"/>
              <a:t>솔루션 탐색기</a:t>
            </a:r>
            <a:r>
              <a:rPr lang="en-US" altLang="ko-KR" dirty="0"/>
              <a:t>]</a:t>
            </a:r>
            <a:r>
              <a:rPr lang="ko-KR" altLang="en-US" dirty="0"/>
              <a:t>의 회원 조회 화면</a:t>
            </a:r>
            <a:r>
              <a:rPr lang="en-US" altLang="ko-KR" dirty="0"/>
              <a:t>(</a:t>
            </a:r>
            <a:r>
              <a:rPr lang="en-US" altLang="ko-KR" dirty="0" err="1"/>
              <a:t>SelectForm.cs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dirty="0" err="1"/>
              <a:t>더블클릭해</a:t>
            </a:r>
            <a:r>
              <a:rPr lang="ko-KR" altLang="en-US" dirty="0"/>
              <a:t> 다음과 같이 디자인한다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47DE2D-5087-42C2-B373-72529CDDB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023" y="3068960"/>
            <a:ext cx="5189945" cy="353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21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회원 관리 시스템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000" dirty="0"/>
              <a:t>프로젝트 생성 및 화면 디자인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ko-KR" altLang="en-US" b="1" dirty="0">
                <a:solidFill>
                  <a:schemeClr val="accent1"/>
                </a:solidFill>
              </a:rPr>
              <a:t>신규 회원 입력 화면</a:t>
            </a:r>
            <a:r>
              <a:rPr lang="en-US" altLang="ko-KR" b="1" dirty="0">
                <a:solidFill>
                  <a:schemeClr val="accent1"/>
                </a:solidFill>
              </a:rPr>
              <a:t>(</a:t>
            </a:r>
            <a:r>
              <a:rPr lang="en-US" altLang="ko-KR" b="1" dirty="0" err="1">
                <a:solidFill>
                  <a:schemeClr val="accent1"/>
                </a:solidFill>
              </a:rPr>
              <a:t>InsertForm</a:t>
            </a:r>
            <a:r>
              <a:rPr lang="en-US" altLang="ko-KR" b="1" dirty="0">
                <a:solidFill>
                  <a:schemeClr val="accent1"/>
                </a:solidFill>
              </a:rPr>
              <a:t>)</a:t>
            </a:r>
            <a:r>
              <a:rPr lang="ko-KR" altLang="en-US" b="1" dirty="0">
                <a:solidFill>
                  <a:schemeClr val="accent1"/>
                </a:solidFill>
              </a:rPr>
              <a:t>의 디자인</a:t>
            </a:r>
            <a:endParaRPr lang="en-US" altLang="ko-KR" b="1" dirty="0">
              <a:solidFill>
                <a:schemeClr val="accent1"/>
              </a:solidFill>
            </a:endParaRPr>
          </a:p>
          <a:p>
            <a:pPr lvl="2">
              <a:lnSpc>
                <a:spcPct val="150000"/>
              </a:lnSpc>
              <a:buClrTx/>
            </a:pPr>
            <a:r>
              <a:rPr lang="en-US" altLang="ko-KR" dirty="0"/>
              <a:t>[</a:t>
            </a:r>
            <a:r>
              <a:rPr lang="ko-KR" altLang="en-US" dirty="0"/>
              <a:t>솔루션 탐색기</a:t>
            </a:r>
            <a:r>
              <a:rPr lang="en-US" altLang="ko-KR" dirty="0"/>
              <a:t>]</a:t>
            </a:r>
            <a:r>
              <a:rPr lang="ko-KR" altLang="en-US" dirty="0"/>
              <a:t>의 신규 회원 입력 화면</a:t>
            </a:r>
            <a:r>
              <a:rPr lang="en-US" altLang="ko-KR" dirty="0"/>
              <a:t>(</a:t>
            </a:r>
            <a:r>
              <a:rPr lang="en-US" altLang="ko-KR" dirty="0" err="1"/>
              <a:t>InsertForm.cs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dirty="0" err="1"/>
              <a:t>더블클릭해서</a:t>
            </a:r>
            <a:r>
              <a:rPr lang="ko-KR" altLang="en-US" dirty="0"/>
              <a:t> 다음과 같이 디자인한다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9109B6-04EB-42B3-AEF6-305F0A95E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3049091"/>
            <a:ext cx="4314224" cy="362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82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회원 관리 시스템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000" dirty="0"/>
              <a:t>프로젝트 생성 및 화면 디자인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ko-KR" altLang="en-US" b="1" dirty="0">
                <a:solidFill>
                  <a:schemeClr val="accent1"/>
                </a:solidFill>
              </a:rPr>
              <a:t>회원 정보 수정 화면</a:t>
            </a:r>
            <a:r>
              <a:rPr lang="en-US" altLang="ko-KR" b="1" dirty="0">
                <a:solidFill>
                  <a:schemeClr val="accent1"/>
                </a:solidFill>
              </a:rPr>
              <a:t>(</a:t>
            </a:r>
            <a:r>
              <a:rPr lang="en-US" altLang="ko-KR" b="1" dirty="0" err="1">
                <a:solidFill>
                  <a:schemeClr val="accent1"/>
                </a:solidFill>
              </a:rPr>
              <a:t>UpdateForm</a:t>
            </a:r>
            <a:r>
              <a:rPr lang="en-US" altLang="ko-KR" b="1" dirty="0">
                <a:solidFill>
                  <a:schemeClr val="accent1"/>
                </a:solidFill>
              </a:rPr>
              <a:t>)</a:t>
            </a:r>
            <a:r>
              <a:rPr lang="ko-KR" altLang="en-US" b="1" dirty="0">
                <a:solidFill>
                  <a:schemeClr val="accent1"/>
                </a:solidFill>
              </a:rPr>
              <a:t>의 디자인</a:t>
            </a:r>
            <a:endParaRPr lang="en-US" altLang="ko-KR" b="1" dirty="0">
              <a:solidFill>
                <a:schemeClr val="accent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571263-FB36-4635-9DE8-8C6860E61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56" y="2276872"/>
            <a:ext cx="4368321" cy="367240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DC42A86-162F-49CD-9DE4-0E462D5AB2C5}"/>
              </a:ext>
            </a:extLst>
          </p:cNvPr>
          <p:cNvSpPr/>
          <p:nvPr/>
        </p:nvSpPr>
        <p:spPr>
          <a:xfrm>
            <a:off x="5220072" y="2120677"/>
            <a:ext cx="3744416" cy="4476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33425" lvl="2" indent="-28575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altLang="ko-KR" sz="1600" dirty="0"/>
              <a:t>[</a:t>
            </a:r>
            <a:r>
              <a:rPr lang="ko-KR" altLang="en-US" sz="1600" dirty="0"/>
              <a:t>솔루션 탐색기</a:t>
            </a:r>
            <a:r>
              <a:rPr lang="en-US" altLang="ko-KR" sz="1600" dirty="0"/>
              <a:t>]</a:t>
            </a:r>
            <a:r>
              <a:rPr lang="ko-KR" altLang="en-US" sz="1600" dirty="0"/>
              <a:t>의 회원 정보 수정 화면</a:t>
            </a:r>
            <a:r>
              <a:rPr lang="en-US" altLang="ko-KR" sz="1600" dirty="0"/>
              <a:t>(</a:t>
            </a:r>
            <a:r>
              <a:rPr lang="en-US" altLang="ko-KR" sz="1600" dirty="0" err="1"/>
              <a:t>UpdateForm.cs</a:t>
            </a:r>
            <a:r>
              <a:rPr lang="en-US" altLang="ko-KR" sz="1600" dirty="0"/>
              <a:t>)</a:t>
            </a:r>
            <a:r>
              <a:rPr lang="ko-KR" altLang="en-US" sz="1600" dirty="0"/>
              <a:t>을 </a:t>
            </a:r>
            <a:r>
              <a:rPr lang="ko-KR" altLang="en-US" sz="1600" dirty="0" err="1"/>
              <a:t>더블클릭해서</a:t>
            </a:r>
            <a:r>
              <a:rPr lang="ko-KR" altLang="en-US" sz="1600" dirty="0"/>
              <a:t> 다음과 같이 디자인한다</a:t>
            </a:r>
            <a:r>
              <a:rPr lang="en-US" altLang="ko-KR" sz="1600" dirty="0"/>
              <a:t>. </a:t>
            </a:r>
          </a:p>
          <a:p>
            <a:pPr marL="733425" lvl="2" indent="-28575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altLang="ko-KR" sz="1600" dirty="0" err="1"/>
              <a:t>TextBox</a:t>
            </a:r>
            <a:r>
              <a:rPr lang="en-US" altLang="ko-KR" sz="1600" dirty="0"/>
              <a:t>(</a:t>
            </a:r>
            <a:r>
              <a:rPr lang="en-US" altLang="ko-KR" sz="1600" dirty="0" err="1"/>
              <a:t>tb_id</a:t>
            </a:r>
            <a:r>
              <a:rPr lang="en-US" altLang="ko-KR" sz="1600" dirty="0"/>
              <a:t>)</a:t>
            </a:r>
            <a:r>
              <a:rPr lang="ko-KR" altLang="en-US" sz="1600" dirty="0"/>
              <a:t>의 속성 중 </a:t>
            </a:r>
            <a:r>
              <a:rPr lang="en-US" altLang="ko-KR" sz="1600" b="1" dirty="0" err="1">
                <a:solidFill>
                  <a:schemeClr val="accent1"/>
                </a:solidFill>
              </a:rPr>
              <a:t>ReadOnly</a:t>
            </a:r>
            <a:r>
              <a:rPr lang="ko-KR" altLang="en-US" sz="1600" dirty="0"/>
              <a:t>를 </a:t>
            </a:r>
            <a:r>
              <a:rPr lang="en-US" altLang="ko-KR" sz="1600" b="1" dirty="0">
                <a:solidFill>
                  <a:schemeClr val="accent1"/>
                </a:solidFill>
              </a:rPr>
              <a:t>True</a:t>
            </a:r>
            <a:r>
              <a:rPr lang="ko-KR" altLang="en-US" sz="1600" dirty="0"/>
              <a:t>로 변경하자</a:t>
            </a:r>
            <a:r>
              <a:rPr lang="en-US" altLang="ko-KR" sz="1600" dirty="0"/>
              <a:t>. </a:t>
            </a:r>
            <a:r>
              <a:rPr lang="ko-KR" altLang="en-US" sz="1600" dirty="0"/>
              <a:t>아이디를 직접 입력하는 것이 아니라 앞 화면에서 넘겨받은 아이디를 그대로 사용해야 하기 때문이다</a:t>
            </a:r>
            <a:r>
              <a:rPr lang="en-US" altLang="ko-KR" sz="1600" dirty="0"/>
              <a:t>. </a:t>
            </a:r>
          </a:p>
          <a:p>
            <a:pPr marL="733425" lvl="2" indent="-28575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ko-KR" altLang="en-US" sz="1600" dirty="0"/>
              <a:t>아이디 외 이름</a:t>
            </a:r>
            <a:r>
              <a:rPr lang="en-US" altLang="ko-KR" sz="1600" dirty="0"/>
              <a:t>, </a:t>
            </a:r>
            <a:r>
              <a:rPr lang="ko-KR" altLang="en-US" sz="1600" dirty="0"/>
              <a:t>이메일</a:t>
            </a:r>
            <a:r>
              <a:rPr lang="en-US" altLang="ko-KR" sz="1600" dirty="0"/>
              <a:t>, </a:t>
            </a:r>
            <a:r>
              <a:rPr lang="ko-KR" altLang="en-US" sz="1600" dirty="0"/>
              <a:t>출생연도는 수정할 수 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1380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5292" y="3140968"/>
            <a:ext cx="6162972" cy="302433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이 장에서 만들 프로그램</a:t>
            </a:r>
            <a:endParaRPr lang="en-US" altLang="ko-KR" sz="2000" b="1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/>
              <a:t>회원 관리 시스템</a:t>
            </a:r>
            <a:endParaRPr lang="en-US" altLang="ko-KR" sz="2000" b="1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/>
              <a:t>미니 포토샵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2442631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회원 관리 시스템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000" dirty="0"/>
              <a:t>프로젝트 생성 및 화면 디자인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ko-KR" altLang="en-US" b="1" dirty="0">
                <a:solidFill>
                  <a:schemeClr val="accent1"/>
                </a:solidFill>
              </a:rPr>
              <a:t>회원 삭제 화면</a:t>
            </a:r>
            <a:r>
              <a:rPr lang="en-US" altLang="ko-KR" b="1" dirty="0">
                <a:solidFill>
                  <a:schemeClr val="accent1"/>
                </a:solidFill>
              </a:rPr>
              <a:t>(</a:t>
            </a:r>
            <a:r>
              <a:rPr lang="en-US" altLang="ko-KR" b="1" dirty="0" err="1">
                <a:solidFill>
                  <a:schemeClr val="accent1"/>
                </a:solidFill>
              </a:rPr>
              <a:t>DeleteForm</a:t>
            </a:r>
            <a:r>
              <a:rPr lang="en-US" altLang="ko-KR" b="1" dirty="0">
                <a:solidFill>
                  <a:schemeClr val="accent1"/>
                </a:solidFill>
              </a:rPr>
              <a:t>)</a:t>
            </a:r>
            <a:r>
              <a:rPr lang="ko-KR" altLang="en-US" b="1" dirty="0">
                <a:solidFill>
                  <a:schemeClr val="accent1"/>
                </a:solidFill>
              </a:rPr>
              <a:t>의 디자인</a:t>
            </a:r>
            <a:endParaRPr lang="en-US" altLang="ko-KR" b="1" dirty="0">
              <a:solidFill>
                <a:schemeClr val="accent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571263-FB36-4635-9DE8-8C6860E61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276872"/>
            <a:ext cx="4384983" cy="365415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DC42A86-162F-49CD-9DE4-0E462D5AB2C5}"/>
              </a:ext>
            </a:extLst>
          </p:cNvPr>
          <p:cNvSpPr/>
          <p:nvPr/>
        </p:nvSpPr>
        <p:spPr>
          <a:xfrm>
            <a:off x="5076056" y="2172920"/>
            <a:ext cx="388843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33425" lvl="2" indent="-28575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altLang="ko-KR" sz="1600" dirty="0"/>
              <a:t>[</a:t>
            </a:r>
            <a:r>
              <a:rPr lang="ko-KR" altLang="en-US" sz="1600" dirty="0"/>
              <a:t>솔루션 탐색기</a:t>
            </a:r>
            <a:r>
              <a:rPr lang="en-US" altLang="ko-KR" sz="1600" dirty="0"/>
              <a:t>]</a:t>
            </a:r>
            <a:r>
              <a:rPr lang="ko-KR" altLang="en-US" sz="1600" dirty="0"/>
              <a:t>의 회원 삭제 화면</a:t>
            </a:r>
            <a:r>
              <a:rPr lang="en-US" altLang="ko-KR" sz="1600" dirty="0"/>
              <a:t>(</a:t>
            </a:r>
            <a:r>
              <a:rPr lang="en-US" altLang="ko-KR" sz="1600" dirty="0" err="1"/>
              <a:t>DeleteForm.cs</a:t>
            </a:r>
            <a:r>
              <a:rPr lang="en-US" altLang="ko-KR" sz="1600" dirty="0"/>
              <a:t>)</a:t>
            </a:r>
            <a:r>
              <a:rPr lang="ko-KR" altLang="en-US" sz="1600" dirty="0"/>
              <a:t>을 </a:t>
            </a:r>
            <a:r>
              <a:rPr lang="ko-KR" altLang="en-US" sz="1600" dirty="0" err="1"/>
              <a:t>더블클릭해서</a:t>
            </a:r>
            <a:r>
              <a:rPr lang="ko-KR" altLang="en-US" sz="1600" dirty="0"/>
              <a:t> 다음과 같이 디자인한다</a:t>
            </a:r>
            <a:r>
              <a:rPr lang="en-US" altLang="ko-KR" sz="1600" dirty="0"/>
              <a:t>. </a:t>
            </a:r>
          </a:p>
          <a:p>
            <a:pPr marL="733425" lvl="2" indent="-28575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ko-KR" altLang="en-US" sz="1600" dirty="0"/>
              <a:t>모든 </a:t>
            </a:r>
            <a:r>
              <a:rPr lang="en-US" altLang="ko-KR" sz="1600" dirty="0" err="1"/>
              <a:t>TextBox</a:t>
            </a:r>
            <a:r>
              <a:rPr lang="ko-KR" altLang="en-US" sz="1600" dirty="0"/>
              <a:t>의 속성 중 </a:t>
            </a:r>
            <a:r>
              <a:rPr lang="en-US" altLang="ko-KR" sz="1600" b="1" dirty="0" err="1">
                <a:solidFill>
                  <a:schemeClr val="accent1"/>
                </a:solidFill>
              </a:rPr>
              <a:t>ReadOnly</a:t>
            </a:r>
            <a:r>
              <a:rPr lang="ko-KR" altLang="en-US" sz="1600" dirty="0"/>
              <a:t>를 </a:t>
            </a:r>
            <a:r>
              <a:rPr lang="en-US" altLang="ko-KR" sz="1600" b="1" dirty="0">
                <a:solidFill>
                  <a:schemeClr val="accent1"/>
                </a:solidFill>
              </a:rPr>
              <a:t>True</a:t>
            </a:r>
            <a:r>
              <a:rPr lang="ko-KR" altLang="en-US" sz="1600" dirty="0"/>
              <a:t>로 변경하자</a:t>
            </a:r>
            <a:r>
              <a:rPr lang="en-US" altLang="ko-KR" sz="1600" dirty="0"/>
              <a:t>. </a:t>
            </a:r>
            <a:r>
              <a:rPr lang="ko-KR" altLang="en-US" sz="1600" dirty="0"/>
              <a:t>이 화면은 회원 정보를 확인만 할 뿐 수정하지는 못한다</a:t>
            </a:r>
            <a:r>
              <a:rPr lang="en-US" altLang="ko-KR" sz="1600" dirty="0"/>
              <a:t>. </a:t>
            </a:r>
            <a:r>
              <a:rPr lang="ko-KR" altLang="en-US" sz="1600" dirty="0"/>
              <a:t>즉</a:t>
            </a:r>
            <a:r>
              <a:rPr lang="en-US" altLang="ko-KR" sz="1600" dirty="0"/>
              <a:t>, </a:t>
            </a:r>
            <a:r>
              <a:rPr lang="ko-KR" altLang="en-US" sz="1600" dirty="0"/>
              <a:t>회원 정보를 확인한 후 삭제할지 여부만 판단하면 된다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9257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회원 관리 시스템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ko-KR" altLang="en-US" sz="2000" dirty="0"/>
              <a:t>소스 코드의 작성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ko-KR" altLang="en-US" b="1" dirty="0">
                <a:solidFill>
                  <a:schemeClr val="accent1"/>
                </a:solidFill>
              </a:rPr>
              <a:t>초기 화면 폼</a:t>
            </a:r>
            <a:r>
              <a:rPr lang="en-US" altLang="ko-KR" b="1" dirty="0">
                <a:solidFill>
                  <a:schemeClr val="accent1"/>
                </a:solidFill>
              </a:rPr>
              <a:t>(</a:t>
            </a:r>
            <a:r>
              <a:rPr lang="en-US" altLang="ko-KR" b="1" dirty="0" err="1">
                <a:solidFill>
                  <a:schemeClr val="accent1"/>
                </a:solidFill>
              </a:rPr>
              <a:t>MainForm</a:t>
            </a:r>
            <a:r>
              <a:rPr lang="en-US" altLang="ko-KR" b="1" dirty="0">
                <a:solidFill>
                  <a:schemeClr val="accent1"/>
                </a:solidFill>
              </a:rPr>
              <a:t>)</a:t>
            </a:r>
            <a:r>
              <a:rPr lang="ko-KR" altLang="en-US" b="1" dirty="0">
                <a:solidFill>
                  <a:schemeClr val="accent1"/>
                </a:solidFill>
              </a:rPr>
              <a:t>의 소스 코드 작성</a:t>
            </a:r>
            <a:endParaRPr lang="en-US" altLang="ko-KR" b="1" dirty="0">
              <a:solidFill>
                <a:schemeClr val="accent1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 smtClean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14-1] </a:t>
            </a:r>
            <a:r>
              <a:rPr lang="ko-KR" altLang="en-US" b="1" dirty="0">
                <a:solidFill>
                  <a:srgbClr val="008000"/>
                </a:solidFill>
              </a:rPr>
              <a:t>메인 폼의 소스 코드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Proejct14_1)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A4CC7B-6B2D-416A-BC73-BFAC0D3B5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636912"/>
            <a:ext cx="7200800" cy="375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43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회원 관리 시스템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ko-KR" altLang="en-US" sz="2000" dirty="0"/>
              <a:t>소스 코드의 작성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14-1] </a:t>
            </a:r>
            <a:r>
              <a:rPr lang="ko-KR" altLang="en-US" b="1" dirty="0">
                <a:solidFill>
                  <a:srgbClr val="008000"/>
                </a:solidFill>
              </a:rPr>
              <a:t>메인 폼의 소스 코드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Proejct14_1)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1B08F3-450C-464D-994E-8135E19FE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7" y="2150857"/>
            <a:ext cx="6480721" cy="437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55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회원 관리 시스템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ko-KR" altLang="en-US" sz="2000" dirty="0"/>
              <a:t>소스 코드의 작성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14-1] </a:t>
            </a:r>
            <a:r>
              <a:rPr lang="ko-KR" altLang="en-US" b="1" dirty="0">
                <a:solidFill>
                  <a:srgbClr val="008000"/>
                </a:solidFill>
              </a:rPr>
              <a:t>메인 폼의 소스 코드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Proejct14_1)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C3ED89-ED90-41DA-B999-043E395C2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76872"/>
            <a:ext cx="56578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421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회원 관리 시스템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ko-KR" altLang="en-US" sz="2000" dirty="0"/>
              <a:t>소스 코드의 작성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ko-KR" altLang="en-US" b="1" dirty="0">
                <a:solidFill>
                  <a:schemeClr val="accent1"/>
                </a:solidFill>
              </a:rPr>
              <a:t>회원 조회 폼</a:t>
            </a:r>
            <a:r>
              <a:rPr lang="en-US" altLang="ko-KR" b="1" dirty="0">
                <a:solidFill>
                  <a:schemeClr val="accent1"/>
                </a:solidFill>
              </a:rPr>
              <a:t>(</a:t>
            </a:r>
            <a:r>
              <a:rPr lang="en-US" altLang="ko-KR" b="1" dirty="0" err="1">
                <a:solidFill>
                  <a:schemeClr val="accent1"/>
                </a:solidFill>
              </a:rPr>
              <a:t>SelectForm</a:t>
            </a:r>
            <a:r>
              <a:rPr lang="en-US" altLang="ko-KR" b="1" dirty="0">
                <a:solidFill>
                  <a:schemeClr val="accent1"/>
                </a:solidFill>
              </a:rPr>
              <a:t>)</a:t>
            </a:r>
            <a:r>
              <a:rPr lang="ko-KR" altLang="en-US" b="1" dirty="0">
                <a:solidFill>
                  <a:schemeClr val="accent1"/>
                </a:solidFill>
              </a:rPr>
              <a:t>의 소스 코드 작성</a:t>
            </a:r>
            <a:endParaRPr lang="en-US" altLang="ko-KR" b="1" dirty="0">
              <a:solidFill>
                <a:schemeClr val="accent1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 smtClean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14-2] </a:t>
            </a:r>
            <a:r>
              <a:rPr lang="ko-KR" altLang="en-US" b="1" dirty="0">
                <a:solidFill>
                  <a:srgbClr val="008000"/>
                </a:solidFill>
              </a:rPr>
              <a:t>회원 조회 폼의 소스 코드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Proejct14_1)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2BBBEF-F6AC-4D6D-9C62-5D4F049E0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780928"/>
            <a:ext cx="725805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035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회원 관리 시스템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ko-KR" altLang="en-US" sz="2000" dirty="0"/>
              <a:t>소스 코드의 작성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14-2] </a:t>
            </a:r>
            <a:r>
              <a:rPr lang="ko-KR" altLang="en-US" b="1" dirty="0">
                <a:solidFill>
                  <a:srgbClr val="008000"/>
                </a:solidFill>
              </a:rPr>
              <a:t>회원 조회 폼의 소스 코드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Proejct14_1)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48BC9B5-2DA5-4145-B90B-5C3A6570F8B6}"/>
              </a:ext>
            </a:extLst>
          </p:cNvPr>
          <p:cNvGrpSpPr/>
          <p:nvPr/>
        </p:nvGrpSpPr>
        <p:grpSpPr>
          <a:xfrm>
            <a:off x="1035444" y="2204864"/>
            <a:ext cx="7275739" cy="4496484"/>
            <a:chOff x="1035444" y="2204864"/>
            <a:chExt cx="7275739" cy="449648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F5741D3-3F9C-4D10-87D0-339D31BDF9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12"/>
            <a:stretch/>
          </p:blipFill>
          <p:spPr>
            <a:xfrm>
              <a:off x="1035444" y="2204864"/>
              <a:ext cx="7275739" cy="10287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3B6CFB1-BE19-44E5-8E36-CCF0E05788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8"/>
            <a:stretch/>
          </p:blipFill>
          <p:spPr>
            <a:xfrm>
              <a:off x="1035444" y="3177098"/>
              <a:ext cx="7275739" cy="3524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0460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회원 관리 시스템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ko-KR" altLang="en-US" sz="2000" dirty="0"/>
              <a:t>소스 코드의 작성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14-2] </a:t>
            </a:r>
            <a:r>
              <a:rPr lang="ko-KR" altLang="en-US" b="1" dirty="0">
                <a:solidFill>
                  <a:srgbClr val="008000"/>
                </a:solidFill>
              </a:rPr>
              <a:t>회원 조회 폼의 소스 코드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Proejct14_1)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444EC57-A5C9-4EF1-AA45-6217CC258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196505"/>
            <a:ext cx="729615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171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회원 관리 시스템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ko-KR" altLang="en-US" sz="2000" dirty="0"/>
              <a:t>소스 코드의 작성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14-2] </a:t>
            </a:r>
            <a:r>
              <a:rPr lang="ko-KR" altLang="en-US" b="1" dirty="0">
                <a:solidFill>
                  <a:srgbClr val="008000"/>
                </a:solidFill>
              </a:rPr>
              <a:t>회원 조회 폼의 소스 코드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Proejct14_1)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E19152A-E976-4E5E-BD56-F54E379C3D2C}"/>
              </a:ext>
            </a:extLst>
          </p:cNvPr>
          <p:cNvGrpSpPr/>
          <p:nvPr/>
        </p:nvGrpSpPr>
        <p:grpSpPr>
          <a:xfrm>
            <a:off x="1043608" y="2225193"/>
            <a:ext cx="7258051" cy="4516175"/>
            <a:chOff x="1043608" y="2132856"/>
            <a:chExt cx="7258051" cy="451617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A72AC34-EC06-49AB-932B-4002D599E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31"/>
            <a:stretch/>
          </p:blipFill>
          <p:spPr>
            <a:xfrm>
              <a:off x="1043609" y="2132856"/>
              <a:ext cx="7258050" cy="32004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432AE2C-A323-413D-A8A7-49CB834B5D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1379"/>
            <a:stretch/>
          </p:blipFill>
          <p:spPr>
            <a:xfrm>
              <a:off x="1043608" y="5281573"/>
              <a:ext cx="7258050" cy="13674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4359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회원 관리 시스템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ko-KR" altLang="en-US" sz="2000" dirty="0"/>
              <a:t>소스 코드의 작성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14-2] </a:t>
            </a:r>
            <a:r>
              <a:rPr lang="ko-KR" altLang="en-US" b="1" dirty="0">
                <a:solidFill>
                  <a:srgbClr val="008000"/>
                </a:solidFill>
              </a:rPr>
              <a:t>회원 조회 폼의 소스 코드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Proejct14_1)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E0ED9E6-9041-4108-9E3B-B33B500E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132856"/>
            <a:ext cx="7277100" cy="22574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026B98-2572-4226-8719-E6A8D4381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4149080"/>
            <a:ext cx="6308264" cy="220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072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회원 관리 시스템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ko-KR" altLang="en-US" sz="2000" dirty="0"/>
              <a:t>소스 코드의 작성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14-3] </a:t>
            </a:r>
            <a:r>
              <a:rPr lang="ko-KR" altLang="en-US" b="1" dirty="0">
                <a:solidFill>
                  <a:srgbClr val="008000"/>
                </a:solidFill>
              </a:rPr>
              <a:t>회원 수정 폼의 소스 코드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Proejct14_1)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4971B9-0A89-4651-B0C5-AE4C77C640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00"/>
          <a:stretch/>
        </p:blipFill>
        <p:spPr>
          <a:xfrm>
            <a:off x="1077416" y="2228800"/>
            <a:ext cx="7239000" cy="45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32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/>
              <a:t>이 장에서 만들 프로그램</a:t>
            </a:r>
            <a:endParaRPr lang="ko-KR" altLang="en-US" sz="4000" dirty="0">
              <a:latin typeface="+mj-ea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1215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회원 관리 시스템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ko-KR" altLang="en-US" sz="2000" dirty="0"/>
              <a:t>소스 코드의 작성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14-3] </a:t>
            </a:r>
            <a:r>
              <a:rPr lang="ko-KR" altLang="en-US" b="1" dirty="0">
                <a:solidFill>
                  <a:srgbClr val="008000"/>
                </a:solidFill>
              </a:rPr>
              <a:t>회원 수정 폼의 소스 코드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Proejct14_1)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1EF4A3-EA55-41C2-8E92-D07439B5C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179147"/>
            <a:ext cx="6984776" cy="449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1081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회원 관리 시스템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ko-KR" altLang="en-US" sz="2000" dirty="0"/>
              <a:t>소스 코드의 작성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14-3] </a:t>
            </a:r>
            <a:r>
              <a:rPr lang="ko-KR" altLang="en-US" b="1" dirty="0">
                <a:solidFill>
                  <a:srgbClr val="008000"/>
                </a:solidFill>
              </a:rPr>
              <a:t>회원 수정 폼의 소스 코드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Proejct14_1)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8F0647-E20D-4D0A-8228-592F8BA445A3}"/>
              </a:ext>
            </a:extLst>
          </p:cNvPr>
          <p:cNvGrpSpPr/>
          <p:nvPr/>
        </p:nvGrpSpPr>
        <p:grpSpPr>
          <a:xfrm>
            <a:off x="1083068" y="2204864"/>
            <a:ext cx="7219952" cy="4476556"/>
            <a:chOff x="1083068" y="2204864"/>
            <a:chExt cx="7219952" cy="447655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E24F40E-7BEC-4D09-90C0-E640426345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9" r="762"/>
            <a:stretch/>
          </p:blipFill>
          <p:spPr>
            <a:xfrm>
              <a:off x="1083068" y="2204864"/>
              <a:ext cx="7219951" cy="98107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BC466AF-0209-44FB-B7A8-87D861AFC7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64" r="810" b="5749"/>
            <a:stretch/>
          </p:blipFill>
          <p:spPr>
            <a:xfrm>
              <a:off x="1083068" y="3153284"/>
              <a:ext cx="7219952" cy="35281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4528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회원 관리 시스템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ko-KR" altLang="en-US" sz="2000" dirty="0"/>
              <a:t>소스 코드의 작성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14-3] </a:t>
            </a:r>
            <a:r>
              <a:rPr lang="ko-KR" altLang="en-US" b="1" dirty="0">
                <a:solidFill>
                  <a:srgbClr val="008000"/>
                </a:solidFill>
              </a:rPr>
              <a:t>회원 수정 폼의 소스 코드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Proejct14_1)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A4A9E0-AB92-4C26-A007-44422979C6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57"/>
          <a:stretch/>
        </p:blipFill>
        <p:spPr>
          <a:xfrm>
            <a:off x="1043609" y="2173586"/>
            <a:ext cx="6840760" cy="440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266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회원 관리 시스템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ko-KR" altLang="en-US" sz="2000" dirty="0"/>
              <a:t>소스 코드의 작성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14-3] </a:t>
            </a:r>
            <a:r>
              <a:rPr lang="ko-KR" altLang="en-US" b="1" dirty="0">
                <a:solidFill>
                  <a:srgbClr val="008000"/>
                </a:solidFill>
              </a:rPr>
              <a:t>회원 수정 폼의 소스 코드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Proejct14_1)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0BD4DE-778E-415F-9D20-CB9FA65B1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04864"/>
            <a:ext cx="7296150" cy="10572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57D684B-C2CE-4744-B8B1-3157DF410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880" y="3068960"/>
            <a:ext cx="6162972" cy="296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220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회원 관리 시스템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ko-KR" altLang="en-US" sz="2000" dirty="0"/>
              <a:t>소스 코드의 작성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14-4] </a:t>
            </a:r>
            <a:r>
              <a:rPr lang="ko-KR" altLang="en-US" b="1" dirty="0">
                <a:solidFill>
                  <a:srgbClr val="008000"/>
                </a:solidFill>
              </a:rPr>
              <a:t>회원 삭제 폼의 소스 코드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Proejct14_1)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6CFD39-688F-46C2-8339-F3D2DF06E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183971"/>
            <a:ext cx="728662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44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회원 관리 시스템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ko-KR" altLang="en-US" sz="2000" dirty="0"/>
              <a:t>소스 코드의 작성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14-4] </a:t>
            </a:r>
            <a:r>
              <a:rPr lang="ko-KR" altLang="en-US" b="1" dirty="0">
                <a:solidFill>
                  <a:srgbClr val="008000"/>
                </a:solidFill>
              </a:rPr>
              <a:t>회원 삭제 폼의 소스 코드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Proejct14_1)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28D87BF-F384-47EB-8C86-E2793210F04A}"/>
              </a:ext>
            </a:extLst>
          </p:cNvPr>
          <p:cNvGrpSpPr/>
          <p:nvPr/>
        </p:nvGrpSpPr>
        <p:grpSpPr>
          <a:xfrm>
            <a:off x="1091232" y="2204864"/>
            <a:ext cx="7267576" cy="4502605"/>
            <a:chOff x="1091232" y="2204864"/>
            <a:chExt cx="7267576" cy="45026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35BF204-7ED0-4CCF-B015-24D88A3948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51"/>
            <a:stretch/>
          </p:blipFill>
          <p:spPr>
            <a:xfrm>
              <a:off x="1091232" y="2204864"/>
              <a:ext cx="7267575" cy="272415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646E66B-A143-4267-9978-88EC90EAB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0"/>
            <a:stretch/>
          </p:blipFill>
          <p:spPr>
            <a:xfrm>
              <a:off x="1096358" y="4888194"/>
              <a:ext cx="7262450" cy="1819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23416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회원 관리 시스템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ko-KR" altLang="en-US" sz="2000" dirty="0"/>
              <a:t>소스 코드의 작성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14-4] </a:t>
            </a:r>
            <a:r>
              <a:rPr lang="ko-KR" altLang="en-US" b="1" dirty="0">
                <a:solidFill>
                  <a:srgbClr val="008000"/>
                </a:solidFill>
              </a:rPr>
              <a:t>회원 삭제 폼의 소스 코드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Proejct14_1)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F7D2A8-CA38-4D34-8100-804F7F8FB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9" y="2132856"/>
            <a:ext cx="6912768" cy="445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5709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회원 관리 시스템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ko-KR" altLang="en-US" sz="2000" dirty="0"/>
              <a:t>소스 코드의 작성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14-4] </a:t>
            </a:r>
            <a:r>
              <a:rPr lang="ko-KR" altLang="en-US" b="1" dirty="0">
                <a:solidFill>
                  <a:srgbClr val="008000"/>
                </a:solidFill>
              </a:rPr>
              <a:t>회원 삭제 폼의 소스 코드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Proejct14_1)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0A6BB1-6298-4CE1-A33E-1478AEB06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07468"/>
            <a:ext cx="72771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2459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ko-KR" altLang="en-US" sz="2000" dirty="0"/>
              <a:t>소스 코드의 작성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14-4] </a:t>
            </a:r>
            <a:r>
              <a:rPr lang="ko-KR" altLang="en-US" b="1" dirty="0">
                <a:solidFill>
                  <a:srgbClr val="008000"/>
                </a:solidFill>
              </a:rPr>
              <a:t>회원 삭제 폼의 소스 코드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Proejct14_1)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628650" lvl="3" indent="0">
              <a:lnSpc>
                <a:spcPct val="150000"/>
              </a:lnSpc>
              <a:buNone/>
            </a:pPr>
            <a:r>
              <a:rPr lang="en-US" altLang="ko-KR" dirty="0">
                <a:solidFill>
                  <a:srgbClr val="008000"/>
                </a:solidFill>
              </a:rPr>
              <a:t>-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C4C7BC-8988-422B-B0A0-987C2ED47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269317"/>
            <a:ext cx="7272808" cy="351611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회원 관리 시스템</a:t>
            </a:r>
          </a:p>
        </p:txBody>
      </p:sp>
    </p:spTree>
    <p:extLst>
      <p:ext uri="{BB962C8B-B14F-4D97-AF65-F5344CB8AC3E}">
        <p14:creationId xmlns:p14="http://schemas.microsoft.com/office/powerpoint/2010/main" val="6648459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회원 관리 시스템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ko-KR" altLang="en-US" sz="2000" dirty="0"/>
              <a:t>소스 코드의 작성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14-5] </a:t>
            </a:r>
            <a:r>
              <a:rPr lang="ko-KR" altLang="en-US" b="1" dirty="0">
                <a:solidFill>
                  <a:srgbClr val="008000"/>
                </a:solidFill>
              </a:rPr>
              <a:t>신규 회원 폼의 소스 코드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Proejct14_1)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26B923-3CF5-4B78-BF54-FB246157D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172561"/>
            <a:ext cx="727710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02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01. </a:t>
            </a:r>
            <a:r>
              <a:rPr lang="ko-KR" altLang="en-US" dirty="0">
                <a:solidFill>
                  <a:srgbClr val="008000"/>
                </a:solidFill>
              </a:rPr>
              <a:t>이 장에서 만들 프로그램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altLang="ko-KR" sz="2000" dirty="0"/>
              <a:t>[</a:t>
            </a:r>
            <a:r>
              <a:rPr lang="ko-KR" altLang="en-US" sz="2000" dirty="0"/>
              <a:t>미니 프로젝트 </a:t>
            </a:r>
            <a:r>
              <a:rPr lang="en-US" altLang="ko-KR" sz="2000" dirty="0"/>
              <a:t>1] </a:t>
            </a:r>
            <a:r>
              <a:rPr lang="ko-KR" altLang="en-US" sz="2000" dirty="0"/>
              <a:t>회원 관리 프로그램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첫 번째 프로젝트는 </a:t>
            </a:r>
            <a:r>
              <a:rPr lang="en-US" altLang="ko-KR" dirty="0"/>
              <a:t>C#</a:t>
            </a:r>
            <a:r>
              <a:rPr lang="ko-KR" altLang="en-US" dirty="0"/>
              <a:t>과 데이터베이스를 적극 활용한 회원 관리 프로그램이다</a:t>
            </a:r>
            <a:r>
              <a:rPr lang="en-US" altLang="ko-KR" dirty="0"/>
              <a:t>. 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sz="17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FAA762-95A6-44E3-8B74-1243F319E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420888"/>
            <a:ext cx="6912768" cy="362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909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회원 관리 시스템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ko-KR" altLang="en-US" sz="2000" dirty="0"/>
              <a:t>소스 코드의 작성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14-5] </a:t>
            </a:r>
            <a:r>
              <a:rPr lang="ko-KR" altLang="en-US" b="1" dirty="0">
                <a:solidFill>
                  <a:srgbClr val="008000"/>
                </a:solidFill>
              </a:rPr>
              <a:t>신규 회원 폼의 소스 코드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Proejct14_1)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F0D035-4CEA-4169-8843-1AEEDDE2C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9" y="2152650"/>
            <a:ext cx="6768752" cy="439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052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회원 관리 시스템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ko-KR" altLang="en-US" sz="2000" dirty="0"/>
              <a:t>소스 코드의 작성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14-5] </a:t>
            </a:r>
            <a:r>
              <a:rPr lang="ko-KR" altLang="en-US" b="1" dirty="0">
                <a:solidFill>
                  <a:srgbClr val="008000"/>
                </a:solidFill>
              </a:rPr>
              <a:t>신규 회원 폼의 소스 코드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Proejct14_1)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>
              <a:solidFill>
                <a:srgbClr val="008000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0982D8F-3D62-4C4E-A1FC-41645D237D69}"/>
              </a:ext>
            </a:extLst>
          </p:cNvPr>
          <p:cNvGrpSpPr/>
          <p:nvPr/>
        </p:nvGrpSpPr>
        <p:grpSpPr>
          <a:xfrm>
            <a:off x="1043608" y="2132856"/>
            <a:ext cx="7210426" cy="2359480"/>
            <a:chOff x="1043608" y="2202657"/>
            <a:chExt cx="7210426" cy="235948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EC777E3-B1C8-413E-95CF-3580EB685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3608" y="2202657"/>
              <a:ext cx="7210425" cy="180022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5640B47-CDCF-405C-BA16-60BFA182D7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8" r="317"/>
            <a:stretch/>
          </p:blipFill>
          <p:spPr>
            <a:xfrm>
              <a:off x="1043608" y="3962062"/>
              <a:ext cx="7210426" cy="600075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E8D0B748-5666-445A-9D2C-C58189DA88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29"/>
          <a:stretch/>
        </p:blipFill>
        <p:spPr>
          <a:xfrm>
            <a:off x="4648820" y="3462694"/>
            <a:ext cx="4243451" cy="281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2738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/>
              <a:t>미니 포토샵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11333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</a:t>
            </a:r>
            <a:r>
              <a:rPr lang="ko-KR" altLang="en-US" dirty="0">
                <a:solidFill>
                  <a:srgbClr val="008000"/>
                </a:solidFill>
              </a:rPr>
              <a:t>미니 포토샵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altLang="ko-KR" sz="2000" dirty="0"/>
              <a:t>OpenCV </a:t>
            </a:r>
            <a:r>
              <a:rPr lang="ko-KR" altLang="en-US" sz="2000" dirty="0"/>
              <a:t>외부 라이브러리 설치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chemeClr val="accent1"/>
                </a:solidFill>
              </a:rPr>
              <a:t>OpenCV </a:t>
            </a:r>
            <a:r>
              <a:rPr lang="ko-KR" altLang="en-US" b="1" dirty="0">
                <a:solidFill>
                  <a:schemeClr val="accent1"/>
                </a:solidFill>
              </a:rPr>
              <a:t>라이브러리 설치</a:t>
            </a:r>
            <a:endParaRPr lang="en-US" altLang="ko-KR" b="1" dirty="0">
              <a:solidFill>
                <a:schemeClr val="accent1"/>
              </a:solidFill>
            </a:endParaRPr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먼저 </a:t>
            </a:r>
            <a:r>
              <a:rPr lang="en-US" altLang="ko-KR" dirty="0"/>
              <a:t>[Windows Forms </a:t>
            </a:r>
            <a:r>
              <a:rPr lang="ko-KR" altLang="en-US" dirty="0"/>
              <a:t>앱</a:t>
            </a:r>
            <a:r>
              <a:rPr lang="en-US" altLang="ko-KR" dirty="0"/>
              <a:t>(.NET Framework)] </a:t>
            </a:r>
            <a:r>
              <a:rPr lang="ko-KR" altLang="en-US" dirty="0"/>
              <a:t>형식으로 </a:t>
            </a:r>
            <a:r>
              <a:rPr lang="en-US" altLang="ko-KR" b="1" dirty="0">
                <a:solidFill>
                  <a:schemeClr val="accent1"/>
                </a:solidFill>
              </a:rPr>
              <a:t>Project14_2</a:t>
            </a:r>
            <a:r>
              <a:rPr lang="en-US" altLang="ko-KR" dirty="0"/>
              <a:t> </a:t>
            </a:r>
            <a:r>
              <a:rPr lang="ko-KR" altLang="en-US" dirty="0"/>
              <a:t>프로젝트를 생성한다</a:t>
            </a:r>
            <a:r>
              <a:rPr lang="en-US" altLang="ko-KR" dirty="0"/>
              <a:t>. Visual Studio </a:t>
            </a:r>
            <a:r>
              <a:rPr lang="ko-KR" altLang="en-US" dirty="0"/>
              <a:t>메뉴의 </a:t>
            </a:r>
            <a:r>
              <a:rPr lang="en-US" altLang="ko-KR" dirty="0"/>
              <a:t>[</a:t>
            </a:r>
            <a:r>
              <a:rPr lang="ko-KR" altLang="en-US" dirty="0"/>
              <a:t>프로젝트</a:t>
            </a:r>
            <a:r>
              <a:rPr lang="en-US" altLang="ko-KR" dirty="0"/>
              <a:t>] - [NuGet </a:t>
            </a:r>
            <a:r>
              <a:rPr lang="ko-KR" altLang="en-US" dirty="0"/>
              <a:t>패키지 관리</a:t>
            </a:r>
            <a:r>
              <a:rPr lang="en-US" altLang="ko-KR" dirty="0"/>
              <a:t>]</a:t>
            </a:r>
            <a:r>
              <a:rPr lang="ko-KR" altLang="en-US" dirty="0"/>
              <a:t>를 선택한다</a:t>
            </a:r>
            <a:r>
              <a:rPr lang="en-US" altLang="ko-KR" dirty="0"/>
              <a:t>. [</a:t>
            </a:r>
            <a:r>
              <a:rPr lang="ko-KR" altLang="en-US" dirty="0"/>
              <a:t>찾아보기</a:t>
            </a:r>
            <a:r>
              <a:rPr lang="en-US" altLang="ko-KR" dirty="0"/>
              <a:t>] </a:t>
            </a:r>
            <a:r>
              <a:rPr lang="ko-KR" altLang="en-US" dirty="0"/>
              <a:t>탭을 클릭해 ‘</a:t>
            </a:r>
            <a:r>
              <a:rPr lang="en-US" altLang="ko-KR" dirty="0"/>
              <a:t>OpenCV’</a:t>
            </a:r>
            <a:r>
              <a:rPr lang="ko-KR" altLang="en-US" dirty="0"/>
              <a:t>로 검색한 후</a:t>
            </a:r>
            <a:r>
              <a:rPr lang="en-US" altLang="ko-KR" dirty="0"/>
              <a:t>, </a:t>
            </a:r>
            <a:r>
              <a:rPr lang="en-US" altLang="ko-KR" b="1" dirty="0">
                <a:solidFill>
                  <a:schemeClr val="accent1"/>
                </a:solidFill>
              </a:rPr>
              <a:t>OpenCVSharp4</a:t>
            </a:r>
            <a:r>
              <a:rPr lang="ko-KR" altLang="en-US" dirty="0"/>
              <a:t>와 </a:t>
            </a:r>
            <a:r>
              <a:rPr lang="en-US" altLang="ko-KR" b="1" dirty="0">
                <a:solidFill>
                  <a:schemeClr val="accent1"/>
                </a:solidFill>
              </a:rPr>
              <a:t>OpneCVSharp4.runtime.win </a:t>
            </a:r>
            <a:r>
              <a:rPr lang="ko-KR" altLang="en-US" dirty="0"/>
              <a:t>라이브러리 </a:t>
            </a:r>
            <a:r>
              <a:rPr lang="en-US" altLang="ko-KR" dirty="0"/>
              <a:t>2</a:t>
            </a:r>
            <a:r>
              <a:rPr lang="ko-KR" altLang="en-US" dirty="0"/>
              <a:t>개를 설치한다</a:t>
            </a:r>
            <a:r>
              <a:rPr lang="en-US" altLang="ko-KR" dirty="0"/>
              <a:t>.</a:t>
            </a:r>
            <a:endParaRPr lang="en-US" altLang="ko-KR" sz="1700" dirty="0"/>
          </a:p>
        </p:txBody>
      </p:sp>
    </p:spTree>
    <p:extLst>
      <p:ext uri="{BB962C8B-B14F-4D97-AF65-F5344CB8AC3E}">
        <p14:creationId xmlns:p14="http://schemas.microsoft.com/office/powerpoint/2010/main" val="27064111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</a:t>
            </a:r>
            <a:r>
              <a:rPr lang="ko-KR" altLang="en-US" dirty="0">
                <a:solidFill>
                  <a:srgbClr val="008000"/>
                </a:solidFill>
              </a:rPr>
              <a:t>미니 포토샵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altLang="ko-KR" sz="2000" dirty="0"/>
              <a:t>OpenCV </a:t>
            </a:r>
            <a:r>
              <a:rPr lang="ko-KR" altLang="en-US" sz="2000" dirty="0"/>
              <a:t>외부 라이브러리 설치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2B2571-57D3-4F74-8B81-D4EC79878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12" y="1844824"/>
            <a:ext cx="7056784" cy="444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633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</a:t>
            </a:r>
            <a:r>
              <a:rPr lang="ko-KR" altLang="en-US" dirty="0">
                <a:solidFill>
                  <a:srgbClr val="008000"/>
                </a:solidFill>
              </a:rPr>
              <a:t>미니 포토샵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altLang="ko-KR" sz="2000" dirty="0"/>
              <a:t>OpenCV </a:t>
            </a:r>
            <a:r>
              <a:rPr lang="ko-KR" altLang="en-US" sz="2000" dirty="0"/>
              <a:t>외부 라이브러리 설치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설치가 완료되었다면 이번에는 </a:t>
            </a:r>
            <a:r>
              <a:rPr lang="en-US" altLang="ko-KR" dirty="0" err="1"/>
              <a:t>OpenCVSharp.Extensions</a:t>
            </a:r>
            <a:r>
              <a:rPr lang="ko-KR" altLang="en-US" dirty="0"/>
              <a:t>를 검색해 설치한다</a:t>
            </a:r>
            <a:r>
              <a:rPr lang="en-US" altLang="ko-KR" dirty="0"/>
              <a:t>.</a:t>
            </a:r>
            <a:endParaRPr lang="en-US" altLang="ko-KR" b="1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4A7F03-8704-476A-91E3-B03889BB0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56" y="2250962"/>
            <a:ext cx="773430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516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</a:t>
            </a:r>
            <a:r>
              <a:rPr lang="ko-KR" altLang="en-US" dirty="0">
                <a:solidFill>
                  <a:srgbClr val="008000"/>
                </a:solidFill>
              </a:rPr>
              <a:t>미니 포토샵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altLang="ko-KR" sz="2000" dirty="0"/>
              <a:t>OpenCV </a:t>
            </a:r>
            <a:r>
              <a:rPr lang="ko-KR" altLang="en-US" sz="2000" dirty="0"/>
              <a:t>외부 라이브러리 설치</a:t>
            </a:r>
            <a:endParaRPr lang="en-US" altLang="ko-KR" sz="20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C1E436-5A13-4DFF-AD51-DD4C00F5006C}"/>
              </a:ext>
            </a:extLst>
          </p:cNvPr>
          <p:cNvSpPr/>
          <p:nvPr/>
        </p:nvSpPr>
        <p:spPr>
          <a:xfrm>
            <a:off x="942847" y="1916832"/>
            <a:ext cx="7704857" cy="3250212"/>
          </a:xfrm>
          <a:prstGeom prst="rect">
            <a:avLst/>
          </a:prstGeom>
          <a:solidFill>
            <a:srgbClr val="9BBB59">
              <a:lumMod val="20000"/>
              <a:lumOff val="80000"/>
            </a:srgbClr>
          </a:solidFill>
          <a:ln w="12700" cap="flat" cmpd="sng" algn="ctr">
            <a:solidFill>
              <a:srgbClr val="008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8924F1-3B79-42FC-946E-0A3F244D6247}"/>
              </a:ext>
            </a:extLst>
          </p:cNvPr>
          <p:cNvSpPr/>
          <p:nvPr/>
        </p:nvSpPr>
        <p:spPr>
          <a:xfrm>
            <a:off x="2462964" y="1972240"/>
            <a:ext cx="19704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rgbClr val="008000"/>
                </a:solidFill>
              </a:rPr>
              <a:t>영상 처리 프로그램</a:t>
            </a:r>
            <a:endParaRPr lang="en-US" altLang="ko-KR" sz="1600" b="1" dirty="0">
              <a:solidFill>
                <a:srgbClr val="008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AAA6F89-1502-462E-BF4C-C075F9FD0705}"/>
              </a:ext>
            </a:extLst>
          </p:cNvPr>
          <p:cNvSpPr/>
          <p:nvPr/>
        </p:nvSpPr>
        <p:spPr>
          <a:xfrm>
            <a:off x="942847" y="1916832"/>
            <a:ext cx="1511728" cy="432048"/>
          </a:xfrm>
          <a:prstGeom prst="rect">
            <a:avLst/>
          </a:prstGeom>
          <a:solidFill>
            <a:srgbClr val="008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여기서 잠깐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CF54B4-DC0B-4A21-AAC3-2D1B3A2292E2}"/>
              </a:ext>
            </a:extLst>
          </p:cNvPr>
          <p:cNvSpPr/>
          <p:nvPr/>
        </p:nvSpPr>
        <p:spPr>
          <a:xfrm>
            <a:off x="1014856" y="2348880"/>
            <a:ext cx="7560840" cy="2260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포토샵 등과 같은 소프트웨어를 영상 처리</a:t>
            </a:r>
            <a:r>
              <a:rPr lang="en-US" altLang="ko-KR" sz="1600" dirty="0"/>
              <a:t>(Image Processing) </a:t>
            </a:r>
            <a:r>
              <a:rPr lang="ko-KR" altLang="en-US" sz="1600" dirty="0"/>
              <a:t>프로그램이라고 부르기도 한다</a:t>
            </a:r>
            <a:r>
              <a:rPr lang="en-US" altLang="ko-KR" sz="1600" dirty="0"/>
              <a:t>. </a:t>
            </a:r>
            <a:r>
              <a:rPr lang="ko-KR" altLang="en-US" sz="1600" dirty="0"/>
              <a:t>영상 처리는 주로 컴퓨터 관련 학과나 대학원에서 별도의 학문으로 배운다</a:t>
            </a:r>
            <a:r>
              <a:rPr lang="en-US" altLang="ko-KR" sz="1600" dirty="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원칙적으로는 영상 처리에 대한 이론과 알고리즘을 모두 익힌 후 미니 포토샵 프로그램을 작성하는 것이 좋겠지만</a:t>
            </a:r>
            <a:r>
              <a:rPr lang="en-US" altLang="ko-KR" sz="1600" dirty="0"/>
              <a:t>, </a:t>
            </a:r>
            <a:r>
              <a:rPr lang="ko-KR" altLang="en-US" sz="1600" dirty="0"/>
              <a:t>현실적으로 어려운 일이므로 이론은 배제하고 화면이 구현되는 것 위주로 진행한다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479549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</a:t>
            </a:r>
            <a:r>
              <a:rPr lang="ko-KR" altLang="en-US" dirty="0">
                <a:solidFill>
                  <a:srgbClr val="008000"/>
                </a:solidFill>
              </a:rPr>
              <a:t>미니 포토샵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미니 포토샵 기능 구성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미니 포토샵 메뉴 구성을 보면 파일을 열고 저장하는 기능이 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 smtClean="0"/>
              <a:t>또한</a:t>
            </a:r>
            <a:r>
              <a:rPr lang="en-US" altLang="ko-KR" dirty="0" smtClean="0"/>
              <a:t> </a:t>
            </a:r>
            <a:r>
              <a:rPr lang="en-US" altLang="ko-KR" dirty="0"/>
              <a:t>[</a:t>
            </a:r>
            <a:r>
              <a:rPr lang="ko-KR" altLang="en-US" dirty="0"/>
              <a:t>영상 처리</a:t>
            </a:r>
            <a:r>
              <a:rPr lang="en-US" altLang="ko-KR" dirty="0"/>
              <a:t>(1)]</a:t>
            </a:r>
            <a:r>
              <a:rPr lang="ko-KR" altLang="en-US" dirty="0"/>
              <a:t>과 </a:t>
            </a:r>
            <a:r>
              <a:rPr lang="en-US" altLang="ko-KR" dirty="0"/>
              <a:t>[</a:t>
            </a:r>
            <a:r>
              <a:rPr lang="ko-KR" altLang="en-US" dirty="0"/>
              <a:t>영상 처리</a:t>
            </a:r>
            <a:r>
              <a:rPr lang="en-US" altLang="ko-KR" dirty="0"/>
              <a:t>(2)] </a:t>
            </a:r>
            <a:r>
              <a:rPr lang="ko-KR" altLang="en-US" dirty="0"/>
              <a:t>메뉴에서는 포토샵과 비슷한 기법의 이미지 처리를 구현한다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 smtClean="0"/>
              <a:t>이를 </a:t>
            </a:r>
            <a:r>
              <a:rPr lang="ko-KR" altLang="en-US" dirty="0"/>
              <a:t>통해 </a:t>
            </a:r>
            <a:r>
              <a:rPr lang="en-US" altLang="ko-KR" dirty="0"/>
              <a:t>JPG, BMP, PNG, TIF </a:t>
            </a:r>
            <a:r>
              <a:rPr lang="ko-KR" altLang="en-US" dirty="0"/>
              <a:t>등 어떤 컬러 이미지라도 처리가 가능하다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sz="1700" dirty="0"/>
          </a:p>
          <a:p>
            <a:pPr lvl="2">
              <a:lnSpc>
                <a:spcPct val="150000"/>
              </a:lnSpc>
              <a:buClrTx/>
            </a:pPr>
            <a:endParaRPr lang="en-US" altLang="ko-KR" sz="1700" dirty="0"/>
          </a:p>
          <a:p>
            <a:pPr lvl="2">
              <a:lnSpc>
                <a:spcPct val="150000"/>
              </a:lnSpc>
              <a:buClrTx/>
            </a:pPr>
            <a:endParaRPr lang="en-US" altLang="ko-KR" sz="1700" dirty="0"/>
          </a:p>
          <a:p>
            <a:pPr lvl="2">
              <a:lnSpc>
                <a:spcPct val="150000"/>
              </a:lnSpc>
              <a:buClrTx/>
            </a:pPr>
            <a:endParaRPr lang="en-US" altLang="ko-KR" sz="1700" dirty="0"/>
          </a:p>
          <a:p>
            <a:pPr lvl="2">
              <a:lnSpc>
                <a:spcPct val="150000"/>
              </a:lnSpc>
              <a:buClrTx/>
            </a:pPr>
            <a:endParaRPr lang="en-US" altLang="ko-KR" sz="1700" dirty="0"/>
          </a:p>
          <a:p>
            <a:pPr lvl="2">
              <a:lnSpc>
                <a:spcPct val="150000"/>
              </a:lnSpc>
              <a:buClrTx/>
            </a:pPr>
            <a:endParaRPr lang="en-US" altLang="ko-KR" sz="1700" dirty="0"/>
          </a:p>
          <a:p>
            <a:pPr lvl="2">
              <a:lnSpc>
                <a:spcPct val="150000"/>
              </a:lnSpc>
              <a:buClrTx/>
            </a:pPr>
            <a:endParaRPr lang="en-US" altLang="ko-KR" sz="17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162D82-6664-44A7-974D-BFF7F62F8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778" y="3573016"/>
            <a:ext cx="5316435" cy="321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1740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</a:t>
            </a:r>
            <a:r>
              <a:rPr lang="ko-KR" altLang="en-US" dirty="0">
                <a:solidFill>
                  <a:srgbClr val="008000"/>
                </a:solidFill>
              </a:rPr>
              <a:t>미니 포토샵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3888432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000" dirty="0"/>
              <a:t>메뉴 구성과 화면 디자인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 smtClean="0"/>
              <a:t>창 </a:t>
            </a:r>
            <a:r>
              <a:rPr lang="ko-KR" altLang="en-US" dirty="0"/>
              <a:t>왼쪽 </a:t>
            </a:r>
            <a:r>
              <a:rPr lang="en-US" altLang="ko-KR" dirty="0"/>
              <a:t>[</a:t>
            </a:r>
            <a:r>
              <a:rPr lang="ko-KR" altLang="en-US" dirty="0"/>
              <a:t>도구 상자</a:t>
            </a:r>
            <a:r>
              <a:rPr lang="en-US" altLang="ko-KR" dirty="0"/>
              <a:t>]</a:t>
            </a:r>
            <a:r>
              <a:rPr lang="ko-KR" altLang="en-US" dirty="0"/>
              <a:t>의 </a:t>
            </a:r>
            <a:r>
              <a:rPr lang="en-US" altLang="ko-KR" dirty="0"/>
              <a:t>[</a:t>
            </a:r>
            <a:r>
              <a:rPr lang="ko-KR" altLang="en-US" dirty="0"/>
              <a:t>메뉴 및 도구 모음</a:t>
            </a:r>
            <a:r>
              <a:rPr lang="en-US" altLang="ko-KR" dirty="0"/>
              <a:t>] </a:t>
            </a:r>
            <a:r>
              <a:rPr lang="ko-KR" altLang="en-US" dirty="0"/>
              <a:t>아래 </a:t>
            </a:r>
            <a:r>
              <a:rPr lang="en-US" altLang="ko-KR" dirty="0"/>
              <a:t>[</a:t>
            </a:r>
            <a:r>
              <a:rPr lang="en-US" altLang="ko-KR" dirty="0" err="1"/>
              <a:t>MenuStrip</a:t>
            </a:r>
            <a:r>
              <a:rPr lang="en-US" altLang="ko-KR" dirty="0"/>
              <a:t>]</a:t>
            </a:r>
            <a:r>
              <a:rPr lang="ko-KR" altLang="en-US" dirty="0"/>
              <a:t>을 </a:t>
            </a:r>
            <a:r>
              <a:rPr lang="ko-KR" altLang="en-US" dirty="0" err="1"/>
              <a:t>더블클릭해</a:t>
            </a:r>
            <a:r>
              <a:rPr lang="ko-KR" altLang="en-US" dirty="0"/>
              <a:t> 메뉴를 추가한다</a:t>
            </a:r>
            <a:r>
              <a:rPr lang="en-US" altLang="ko-KR" dirty="0"/>
              <a:t>. </a:t>
            </a:r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그리고 </a:t>
            </a:r>
            <a:r>
              <a:rPr lang="en-US" altLang="ko-KR" dirty="0"/>
              <a:t>[</a:t>
            </a:r>
            <a:r>
              <a:rPr lang="ko-KR" altLang="en-US" dirty="0"/>
              <a:t>대화 상자</a:t>
            </a:r>
            <a:r>
              <a:rPr lang="en-US" altLang="ko-KR" dirty="0"/>
              <a:t>] </a:t>
            </a:r>
            <a:r>
              <a:rPr lang="ko-KR" altLang="en-US" dirty="0"/>
              <a:t>아래 </a:t>
            </a:r>
            <a:r>
              <a:rPr lang="en-US" altLang="ko-KR" dirty="0"/>
              <a:t>[</a:t>
            </a:r>
            <a:r>
              <a:rPr lang="en-US" altLang="ko-KR" dirty="0" err="1"/>
              <a:t>OpenFileDialog</a:t>
            </a:r>
            <a:r>
              <a:rPr lang="en-US" altLang="ko-KR" dirty="0"/>
              <a:t>]</a:t>
            </a:r>
            <a:r>
              <a:rPr lang="ko-KR" altLang="en-US" dirty="0"/>
              <a:t>와 </a:t>
            </a:r>
            <a:r>
              <a:rPr lang="en-US" altLang="ko-KR" dirty="0"/>
              <a:t>[</a:t>
            </a:r>
            <a:r>
              <a:rPr lang="en-US" altLang="ko-KR" dirty="0" err="1"/>
              <a:t>SaveFileDialog</a:t>
            </a:r>
            <a:r>
              <a:rPr lang="en-US" altLang="ko-KR" dirty="0"/>
              <a:t>]</a:t>
            </a:r>
            <a:r>
              <a:rPr lang="ko-KR" altLang="en-US" dirty="0"/>
              <a:t>를 </a:t>
            </a:r>
            <a:r>
              <a:rPr lang="ko-KR" altLang="en-US" dirty="0" err="1"/>
              <a:t>더블클릭해서</a:t>
            </a:r>
            <a:r>
              <a:rPr lang="ko-KR" altLang="en-US" dirty="0"/>
              <a:t> 추가한다</a:t>
            </a:r>
            <a:r>
              <a:rPr lang="en-US" altLang="ko-KR" dirty="0"/>
              <a:t>. </a:t>
            </a:r>
          </a:p>
          <a:p>
            <a:pPr lvl="2">
              <a:lnSpc>
                <a:spcPct val="150000"/>
              </a:lnSpc>
              <a:buClrTx/>
            </a:pP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14-15]</a:t>
            </a:r>
            <a:r>
              <a:rPr lang="ko-KR" altLang="en-US" dirty="0"/>
              <a:t>와 같이 메뉴를 입력하고 </a:t>
            </a:r>
            <a:r>
              <a:rPr lang="en-US" altLang="ko-KR" dirty="0" err="1"/>
              <a:t>PictureBox</a:t>
            </a:r>
            <a:r>
              <a:rPr lang="ko-KR" altLang="en-US" dirty="0"/>
              <a:t>도 하나 추가하자</a:t>
            </a:r>
            <a:r>
              <a:rPr lang="en-US" altLang="ko-KR" dirty="0"/>
              <a:t>.</a:t>
            </a:r>
            <a:endParaRPr lang="en-US" altLang="ko-KR" sz="1700" dirty="0"/>
          </a:p>
          <a:p>
            <a:pPr lvl="2">
              <a:lnSpc>
                <a:spcPct val="150000"/>
              </a:lnSpc>
              <a:buClrTx/>
            </a:pPr>
            <a:endParaRPr lang="en-US" altLang="ko-KR" sz="1700" dirty="0"/>
          </a:p>
          <a:p>
            <a:pPr lvl="2">
              <a:lnSpc>
                <a:spcPct val="150000"/>
              </a:lnSpc>
              <a:buClrTx/>
            </a:pPr>
            <a:endParaRPr lang="en-US" altLang="ko-KR" sz="1700" dirty="0"/>
          </a:p>
          <a:p>
            <a:pPr lvl="2">
              <a:lnSpc>
                <a:spcPct val="150000"/>
              </a:lnSpc>
              <a:buClrTx/>
            </a:pPr>
            <a:endParaRPr lang="en-US" altLang="ko-KR" sz="1700" dirty="0"/>
          </a:p>
          <a:p>
            <a:pPr lvl="2">
              <a:lnSpc>
                <a:spcPct val="150000"/>
              </a:lnSpc>
              <a:buClrTx/>
            </a:pPr>
            <a:endParaRPr lang="en-US" altLang="ko-KR" sz="1700" dirty="0"/>
          </a:p>
          <a:p>
            <a:pPr lvl="2">
              <a:lnSpc>
                <a:spcPct val="150000"/>
              </a:lnSpc>
              <a:buClrTx/>
            </a:pPr>
            <a:endParaRPr lang="en-US" altLang="ko-KR" sz="17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438624-F33A-42BE-B9E1-B32B077BC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9" y="1772816"/>
            <a:ext cx="4038612" cy="434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6918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</a:t>
            </a:r>
            <a:r>
              <a:rPr lang="ko-KR" altLang="en-US" dirty="0">
                <a:solidFill>
                  <a:srgbClr val="008000"/>
                </a:solidFill>
              </a:rPr>
              <a:t>미니 포토샵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ko-KR" altLang="en-US" sz="2000" dirty="0"/>
              <a:t>이미지 열기 및 화면 출력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5C92CC-92C6-459A-854F-F804FB94C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772816"/>
            <a:ext cx="6867300" cy="455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27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01. </a:t>
            </a:r>
            <a:r>
              <a:rPr lang="ko-KR" altLang="en-US" dirty="0">
                <a:solidFill>
                  <a:srgbClr val="008000"/>
                </a:solidFill>
              </a:rPr>
              <a:t>이 장에서 만들 프로그램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en-US" altLang="ko-KR" sz="2000" dirty="0"/>
              <a:t>[</a:t>
            </a:r>
            <a:r>
              <a:rPr lang="ko-KR" altLang="en-US" sz="2000" dirty="0"/>
              <a:t>프로그램 </a:t>
            </a:r>
            <a:r>
              <a:rPr lang="en-US" altLang="ko-KR" sz="2000" dirty="0"/>
              <a:t>2] </a:t>
            </a:r>
            <a:r>
              <a:rPr lang="ko-KR" altLang="en-US" sz="2000" dirty="0"/>
              <a:t>미니 포토샵</a:t>
            </a:r>
            <a:endParaRPr lang="en-US" altLang="ko-KR" sz="1700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두 번째로 만들 프로젝트는 미니 포토샵 프로그램이다</a:t>
            </a:r>
            <a:r>
              <a:rPr lang="en-US" altLang="ko-KR" dirty="0"/>
              <a:t>. </a:t>
            </a:r>
          </a:p>
          <a:p>
            <a:pPr lvl="2">
              <a:lnSpc>
                <a:spcPct val="150000"/>
              </a:lnSpc>
              <a:buClrTx/>
            </a:pPr>
            <a:r>
              <a:rPr lang="en-US" altLang="ko-KR" dirty="0" smtClean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14-2]</a:t>
            </a:r>
            <a:r>
              <a:rPr lang="ko-KR" altLang="en-US" dirty="0"/>
              <a:t>는 프로그램 실행 시 차례대로 원본 이미지</a:t>
            </a:r>
            <a:r>
              <a:rPr lang="en-US" altLang="ko-KR" dirty="0"/>
              <a:t>, </a:t>
            </a:r>
            <a:r>
              <a:rPr lang="ko-KR" altLang="en-US" dirty="0"/>
              <a:t>회색 이미지</a:t>
            </a:r>
            <a:r>
              <a:rPr lang="en-US" altLang="ko-KR" dirty="0"/>
              <a:t>, </a:t>
            </a:r>
            <a:r>
              <a:rPr lang="ko-KR" altLang="en-US" dirty="0"/>
              <a:t>반전 이미지가 나타난 결과이다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44898D-A9B2-49B1-A2CD-D41147016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068960"/>
            <a:ext cx="8015260" cy="261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039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</a:t>
            </a:r>
            <a:r>
              <a:rPr lang="ko-KR" altLang="en-US" dirty="0">
                <a:solidFill>
                  <a:srgbClr val="008000"/>
                </a:solidFill>
              </a:rPr>
              <a:t>미니 포토샵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ko-KR" altLang="en-US" sz="2000" dirty="0"/>
              <a:t>이미지 열기 및 화면 출력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14-6] </a:t>
            </a:r>
            <a:r>
              <a:rPr lang="ko-KR" altLang="en-US" b="1" dirty="0">
                <a:solidFill>
                  <a:srgbClr val="008000"/>
                </a:solidFill>
              </a:rPr>
              <a:t>이미지 열기 및 화면 출력 소스 코드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Proejct14_2)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sz="1700" dirty="0"/>
          </a:p>
          <a:p>
            <a:pPr lvl="2">
              <a:lnSpc>
                <a:spcPct val="150000"/>
              </a:lnSpc>
              <a:buClrTx/>
            </a:pPr>
            <a:endParaRPr lang="en-US" altLang="ko-KR" sz="17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0889797-A57A-425C-821D-61FAC4A39196}"/>
              </a:ext>
            </a:extLst>
          </p:cNvPr>
          <p:cNvGrpSpPr/>
          <p:nvPr/>
        </p:nvGrpSpPr>
        <p:grpSpPr>
          <a:xfrm>
            <a:off x="1043608" y="2172209"/>
            <a:ext cx="6984776" cy="4425144"/>
            <a:chOff x="1043608" y="2172208"/>
            <a:chExt cx="7229476" cy="458846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61EF154-7DEC-4DCD-B67E-FF96BA7B4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3608" y="2172208"/>
              <a:ext cx="7229475" cy="382905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A5CD571-6698-4023-9233-3351DF26DE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3" r="291"/>
            <a:stretch/>
          </p:blipFill>
          <p:spPr>
            <a:xfrm>
              <a:off x="1043608" y="5989146"/>
              <a:ext cx="7229476" cy="7715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08018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</a:t>
            </a:r>
            <a:r>
              <a:rPr lang="ko-KR" altLang="en-US" dirty="0">
                <a:solidFill>
                  <a:srgbClr val="008000"/>
                </a:solidFill>
              </a:rPr>
              <a:t>미니 포토샵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ko-KR" altLang="en-US" sz="2000" dirty="0"/>
              <a:t>이미지 열기 및 화면 출력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14-6] </a:t>
            </a:r>
            <a:r>
              <a:rPr lang="ko-KR" altLang="en-US" b="1" dirty="0">
                <a:solidFill>
                  <a:srgbClr val="008000"/>
                </a:solidFill>
              </a:rPr>
              <a:t>이미지 열기 및 화면 출력 소스 코드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Proejct14_2)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sz="1700" dirty="0"/>
          </a:p>
          <a:p>
            <a:pPr lvl="2">
              <a:lnSpc>
                <a:spcPct val="150000"/>
              </a:lnSpc>
              <a:buClrTx/>
            </a:pPr>
            <a:endParaRPr lang="en-US" altLang="ko-KR" sz="17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B5F638-B851-439A-AB14-872BD1D83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167508"/>
            <a:ext cx="6565888" cy="428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768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</a:t>
            </a:r>
            <a:r>
              <a:rPr lang="ko-KR" altLang="en-US" dirty="0">
                <a:solidFill>
                  <a:srgbClr val="008000"/>
                </a:solidFill>
              </a:rPr>
              <a:t>미니 포토샵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ko-KR" altLang="en-US" sz="2000" dirty="0"/>
              <a:t>이미지 열기 및 화면 출력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14-6] </a:t>
            </a:r>
            <a:r>
              <a:rPr lang="ko-KR" altLang="en-US" b="1" dirty="0">
                <a:solidFill>
                  <a:srgbClr val="008000"/>
                </a:solidFill>
              </a:rPr>
              <a:t>이미지 열기 및 화면 출력 소스 코드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Proejct14_2)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sz="1700" dirty="0"/>
          </a:p>
          <a:p>
            <a:pPr lvl="2">
              <a:lnSpc>
                <a:spcPct val="150000"/>
              </a:lnSpc>
              <a:buClrTx/>
            </a:pPr>
            <a:endParaRPr lang="en-US" altLang="ko-KR" sz="17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423C90-3E5A-44EA-891F-8EECFEDFF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41" y="2198365"/>
            <a:ext cx="7267575" cy="15906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FD2E37D-E07B-4D53-BB74-66F8A46F04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0" b="2131"/>
          <a:stretch/>
        </p:blipFill>
        <p:spPr>
          <a:xfrm>
            <a:off x="3239852" y="3356992"/>
            <a:ext cx="5616624" cy="297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266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</a:t>
            </a:r>
            <a:r>
              <a:rPr lang="ko-KR" altLang="en-US" dirty="0">
                <a:solidFill>
                  <a:srgbClr val="008000"/>
                </a:solidFill>
              </a:rPr>
              <a:t>미니 포토샵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5"/>
            </a:pPr>
            <a:r>
              <a:rPr lang="ko-KR" altLang="en-US" sz="2000" dirty="0"/>
              <a:t>이미지 저장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sz="1700" b="1" dirty="0" smtClean="0">
                <a:solidFill>
                  <a:srgbClr val="008000"/>
                </a:solidFill>
              </a:rPr>
              <a:t>[</a:t>
            </a:r>
            <a:r>
              <a:rPr lang="ko-KR" altLang="en-US" sz="1700" b="1" dirty="0">
                <a:solidFill>
                  <a:srgbClr val="008000"/>
                </a:solidFill>
              </a:rPr>
              <a:t>소스 </a:t>
            </a:r>
            <a:r>
              <a:rPr lang="en-US" altLang="ko-KR" sz="1700" b="1" dirty="0" smtClean="0">
                <a:solidFill>
                  <a:srgbClr val="008000"/>
                </a:solidFill>
              </a:rPr>
              <a:t>14-7] </a:t>
            </a:r>
            <a:r>
              <a:rPr lang="ko-KR" altLang="en-US" sz="1700" b="1" dirty="0">
                <a:solidFill>
                  <a:srgbClr val="008000"/>
                </a:solidFill>
              </a:rPr>
              <a:t>이미지 저장 소스 코드 </a:t>
            </a:r>
            <a:r>
              <a:rPr lang="en-US" altLang="ko-KR" sz="1700" b="1" dirty="0">
                <a:solidFill>
                  <a:srgbClr val="008000"/>
                </a:solidFill>
              </a:rPr>
              <a:t>(</a:t>
            </a:r>
            <a:r>
              <a:rPr lang="ko-KR" altLang="en-US" sz="1700" b="1" dirty="0">
                <a:solidFill>
                  <a:srgbClr val="008000"/>
                </a:solidFill>
              </a:rPr>
              <a:t>프로젝트명 </a:t>
            </a:r>
            <a:r>
              <a:rPr lang="en-US" altLang="ko-KR" sz="1700" b="1" dirty="0">
                <a:solidFill>
                  <a:srgbClr val="008000"/>
                </a:solidFill>
              </a:rPr>
              <a:t>: Proejct14_2)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sz="1700" dirty="0"/>
          </a:p>
          <a:p>
            <a:pPr lvl="2">
              <a:lnSpc>
                <a:spcPct val="150000"/>
              </a:lnSpc>
              <a:buClrTx/>
            </a:pPr>
            <a:endParaRPr lang="en-US" altLang="ko-KR" sz="1700" dirty="0"/>
          </a:p>
          <a:p>
            <a:pPr lvl="2">
              <a:lnSpc>
                <a:spcPct val="150000"/>
              </a:lnSpc>
              <a:buClrTx/>
            </a:pPr>
            <a:endParaRPr lang="en-US" altLang="ko-KR" sz="1700" dirty="0"/>
          </a:p>
          <a:p>
            <a:pPr lvl="2">
              <a:lnSpc>
                <a:spcPct val="150000"/>
              </a:lnSpc>
              <a:buClrTx/>
            </a:pPr>
            <a:endParaRPr lang="en-US" altLang="ko-KR" sz="1700" dirty="0"/>
          </a:p>
          <a:p>
            <a:pPr lvl="2">
              <a:lnSpc>
                <a:spcPct val="150000"/>
              </a:lnSpc>
              <a:buClrTx/>
            </a:pPr>
            <a:endParaRPr lang="en-US" altLang="ko-KR" sz="1700" dirty="0"/>
          </a:p>
          <a:p>
            <a:pPr lvl="2">
              <a:lnSpc>
                <a:spcPct val="150000"/>
              </a:lnSpc>
              <a:buClrTx/>
            </a:pPr>
            <a:endParaRPr lang="en-US" altLang="ko-KR" sz="17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D2CBFD-2534-41ED-93F9-F98BF8A36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72" y="2276872"/>
            <a:ext cx="722947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7325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</a:t>
            </a:r>
            <a:r>
              <a:rPr lang="ko-KR" altLang="en-US" dirty="0">
                <a:solidFill>
                  <a:srgbClr val="008000"/>
                </a:solidFill>
              </a:rPr>
              <a:t>미니 포토샵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6"/>
            </a:pPr>
            <a:r>
              <a:rPr lang="ko-KR" altLang="en-US" sz="2000" dirty="0"/>
              <a:t>기본 이미지 처리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ko-KR" altLang="en-US" b="1" dirty="0">
                <a:solidFill>
                  <a:schemeClr val="accent1"/>
                </a:solidFill>
              </a:rPr>
              <a:t>이미지 확대 </a:t>
            </a:r>
            <a:r>
              <a:rPr lang="en-US" altLang="ko-KR" b="1" dirty="0">
                <a:solidFill>
                  <a:schemeClr val="accent1"/>
                </a:solidFill>
              </a:rPr>
              <a:t>/ </a:t>
            </a:r>
            <a:r>
              <a:rPr lang="ko-KR" altLang="en-US" b="1" dirty="0">
                <a:solidFill>
                  <a:schemeClr val="accent1"/>
                </a:solidFill>
              </a:rPr>
              <a:t>축소</a:t>
            </a:r>
            <a:endParaRPr lang="en-US" altLang="ko-KR" b="1" dirty="0">
              <a:solidFill>
                <a:schemeClr val="accent1"/>
              </a:solidFill>
            </a:endParaRPr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이미지 </a:t>
            </a:r>
            <a:r>
              <a:rPr lang="ko-KR" altLang="en-US" dirty="0" smtClean="0"/>
              <a:t>확대 </a:t>
            </a:r>
            <a:r>
              <a:rPr lang="ko-KR" altLang="en-US" dirty="0"/>
              <a:t>및 축소를 위해서는 </a:t>
            </a:r>
            <a:r>
              <a:rPr lang="en-US" altLang="ko-KR" dirty="0"/>
              <a:t>OpenCV </a:t>
            </a:r>
            <a:r>
              <a:rPr lang="ko-KR" altLang="en-US" dirty="0"/>
              <a:t>라이브러리에서 제공하는 </a:t>
            </a:r>
            <a:r>
              <a:rPr lang="en-US" altLang="ko-KR" b="1" dirty="0">
                <a:solidFill>
                  <a:schemeClr val="accent1"/>
                </a:solidFill>
              </a:rPr>
              <a:t>Resize(</a:t>
            </a:r>
            <a:r>
              <a:rPr lang="ko-KR" altLang="en-US" b="1" dirty="0">
                <a:solidFill>
                  <a:schemeClr val="accent1"/>
                </a:solidFill>
              </a:rPr>
              <a:t>원본</a:t>
            </a:r>
            <a:r>
              <a:rPr lang="en-US" altLang="ko-KR" b="1" dirty="0">
                <a:solidFill>
                  <a:schemeClr val="accent1"/>
                </a:solidFill>
              </a:rPr>
              <a:t>, </a:t>
            </a:r>
            <a:r>
              <a:rPr lang="ko-KR" altLang="en-US" b="1" dirty="0">
                <a:solidFill>
                  <a:schemeClr val="accent1"/>
                </a:solidFill>
              </a:rPr>
              <a:t>결과</a:t>
            </a:r>
            <a:r>
              <a:rPr lang="en-US" altLang="ko-KR" b="1" dirty="0">
                <a:solidFill>
                  <a:schemeClr val="accent1"/>
                </a:solidFill>
              </a:rPr>
              <a:t>, new Size(</a:t>
            </a:r>
            <a:r>
              <a:rPr lang="ko-KR" altLang="en-US" b="1" dirty="0">
                <a:solidFill>
                  <a:schemeClr val="accent1"/>
                </a:solidFill>
              </a:rPr>
              <a:t>폭</a:t>
            </a:r>
            <a:r>
              <a:rPr lang="en-US" altLang="ko-KR" b="1" dirty="0">
                <a:solidFill>
                  <a:schemeClr val="accent1"/>
                </a:solidFill>
              </a:rPr>
              <a:t>, </a:t>
            </a:r>
            <a:r>
              <a:rPr lang="ko-KR" altLang="en-US" b="1" dirty="0">
                <a:solidFill>
                  <a:schemeClr val="accent1"/>
                </a:solidFill>
              </a:rPr>
              <a:t>높이</a:t>
            </a:r>
            <a:r>
              <a:rPr lang="en-US" altLang="ko-KR" b="1" dirty="0">
                <a:solidFill>
                  <a:schemeClr val="accent1"/>
                </a:solidFill>
              </a:rPr>
              <a:t>)) </a:t>
            </a:r>
            <a:r>
              <a:rPr lang="ko-KR" altLang="en-US" dirty="0"/>
              <a:t>메서드를 사용하면 된다</a:t>
            </a:r>
            <a:r>
              <a:rPr lang="en-US" altLang="ko-KR" dirty="0"/>
              <a:t>. Project14_2</a:t>
            </a:r>
            <a:r>
              <a:rPr lang="ko-KR" altLang="en-US" dirty="0"/>
              <a:t>의 메뉴 중 </a:t>
            </a:r>
            <a:r>
              <a:rPr lang="en-US" altLang="ko-KR" dirty="0"/>
              <a:t>[</a:t>
            </a:r>
            <a:r>
              <a:rPr lang="ko-KR" altLang="en-US" dirty="0"/>
              <a:t>영상 처리 </a:t>
            </a:r>
            <a:r>
              <a:rPr lang="en-US" altLang="ko-KR" dirty="0"/>
              <a:t>(1)] - [</a:t>
            </a:r>
            <a:r>
              <a:rPr lang="ko-KR" altLang="en-US" dirty="0"/>
              <a:t>확대</a:t>
            </a:r>
            <a:r>
              <a:rPr lang="en-US" altLang="ko-KR" dirty="0"/>
              <a:t>] </a:t>
            </a:r>
            <a:r>
              <a:rPr lang="ko-KR" altLang="en-US" dirty="0"/>
              <a:t>및 </a:t>
            </a:r>
            <a:r>
              <a:rPr lang="en-US" altLang="ko-KR" dirty="0"/>
              <a:t>[</a:t>
            </a:r>
            <a:r>
              <a:rPr lang="ko-KR" altLang="en-US" dirty="0"/>
              <a:t>축소</a:t>
            </a:r>
            <a:r>
              <a:rPr lang="en-US" altLang="ko-KR" dirty="0"/>
              <a:t>]</a:t>
            </a:r>
            <a:r>
              <a:rPr lang="ko-KR" altLang="en-US" dirty="0"/>
              <a:t>를 더블 클릭해 이벤트 메서드를 코딩한다</a:t>
            </a:r>
            <a:r>
              <a:rPr lang="en-US" altLang="ko-KR" dirty="0"/>
              <a:t>.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[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14-8] 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이미지 확대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/ 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축소 소스 코드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: Proejct14_2) 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65FF66-DFDC-44D3-AD69-A238C08C7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933056"/>
            <a:ext cx="730567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9200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</a:t>
            </a:r>
            <a:r>
              <a:rPr lang="ko-KR" altLang="en-US" dirty="0">
                <a:solidFill>
                  <a:srgbClr val="008000"/>
                </a:solidFill>
              </a:rPr>
              <a:t>미니 포토샵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6"/>
            </a:pPr>
            <a:r>
              <a:rPr lang="ko-KR" altLang="en-US" sz="2000" dirty="0"/>
              <a:t>기본 이미지 처리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[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14-8] 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이미지 확대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/ 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축소 소스 코드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: Proejct14_2) 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BB2B92-04CF-43B9-97E8-6C16E7899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89062"/>
            <a:ext cx="727710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711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</a:t>
            </a:r>
            <a:r>
              <a:rPr lang="ko-KR" altLang="en-US" dirty="0">
                <a:solidFill>
                  <a:srgbClr val="008000"/>
                </a:solidFill>
              </a:rPr>
              <a:t>미니 포토샵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6"/>
            </a:pPr>
            <a:r>
              <a:rPr lang="ko-KR" altLang="en-US" sz="2000" dirty="0"/>
              <a:t>기본 이미지 처리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[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14-8] 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이미지 확대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/ 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축소 소스 코드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: Proejct14_2)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87E0E2-F5C2-457B-8AA5-14DBA6083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04864"/>
            <a:ext cx="661987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0263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</a:t>
            </a:r>
            <a:r>
              <a:rPr lang="ko-KR" altLang="en-US" dirty="0">
                <a:solidFill>
                  <a:srgbClr val="008000"/>
                </a:solidFill>
              </a:rPr>
              <a:t>미니 포토샵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6"/>
            </a:pPr>
            <a:r>
              <a:rPr lang="ko-KR" altLang="en-US" sz="2000" dirty="0"/>
              <a:t>기본 이미지 처리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[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14-9] 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이미지 상하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/ 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좌우 반전 소스 코드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: Proejct14_2) 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E29C282-1117-434F-974D-91A8C3EB1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04864"/>
            <a:ext cx="7277100" cy="28098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B6FABAB-C600-4D09-8DBB-E2457AF16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174" y="4581128"/>
            <a:ext cx="4492202" cy="220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585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</a:t>
            </a:r>
            <a:r>
              <a:rPr lang="ko-KR" altLang="en-US" dirty="0">
                <a:solidFill>
                  <a:srgbClr val="008000"/>
                </a:solidFill>
              </a:rPr>
              <a:t>미니 포토샵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6"/>
            </a:pPr>
            <a:r>
              <a:rPr lang="ko-KR" altLang="en-US" sz="2000" dirty="0"/>
              <a:t>기본 이미지 처리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[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14-10] 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이미지 회전 소스 코드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: Proejct14_2) 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F4DABB-CF84-49FF-BC04-8845AEC0E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04864"/>
            <a:ext cx="726757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924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</a:t>
            </a:r>
            <a:r>
              <a:rPr lang="ko-KR" altLang="en-US" dirty="0">
                <a:solidFill>
                  <a:srgbClr val="008000"/>
                </a:solidFill>
              </a:rPr>
              <a:t>미니 포토샵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208912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6"/>
            </a:pPr>
            <a:r>
              <a:rPr lang="ko-KR" altLang="en-US" sz="2000" dirty="0"/>
              <a:t>기본 이미지 처리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[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14-10] 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이미지 회전 소스 코드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: Proejct14_2)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14F4C3-688D-4CB4-9C0B-D9FDCB14E5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930"/>
          <a:stretch/>
        </p:blipFill>
        <p:spPr>
          <a:xfrm>
            <a:off x="1160430" y="2098531"/>
            <a:ext cx="4347674" cy="4752528"/>
          </a:xfrm>
          <a:prstGeom prst="rect">
            <a:avLst/>
          </a:prstGeom>
        </p:spPr>
      </p:pic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31895ECE-8B23-4EF7-B517-D3196DB871FE}"/>
              </a:ext>
            </a:extLst>
          </p:cNvPr>
          <p:cNvSpPr/>
          <p:nvPr/>
        </p:nvSpPr>
        <p:spPr>
          <a:xfrm>
            <a:off x="5724128" y="2492896"/>
            <a:ext cx="3230116" cy="1369064"/>
          </a:xfrm>
          <a:prstGeom prst="wedgeRoundRectCallout">
            <a:avLst>
              <a:gd name="adj1" fmla="val -49219"/>
              <a:gd name="adj2" fmla="val 8152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실행 결과는 시계 방향을 기준으로 원본 이미지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회전</a:t>
            </a:r>
            <a:r>
              <a:rPr lang="en-US" altLang="ko-KR" sz="1600" dirty="0">
                <a:solidFill>
                  <a:schemeClr val="tx1"/>
                </a:solidFill>
              </a:rPr>
              <a:t>(90</a:t>
            </a:r>
            <a:r>
              <a:rPr lang="ko-KR" altLang="en-US" sz="1600" dirty="0">
                <a:solidFill>
                  <a:schemeClr val="tx1"/>
                </a:solidFill>
              </a:rPr>
              <a:t>도</a:t>
            </a:r>
            <a:r>
              <a:rPr lang="en-US" altLang="ko-KR" sz="1600" dirty="0">
                <a:solidFill>
                  <a:schemeClr val="tx1"/>
                </a:solidFill>
              </a:rPr>
              <a:t>, 180</a:t>
            </a:r>
            <a:r>
              <a:rPr lang="ko-KR" altLang="en-US" sz="1600" dirty="0">
                <a:solidFill>
                  <a:schemeClr val="tx1"/>
                </a:solidFill>
              </a:rPr>
              <a:t>도</a:t>
            </a:r>
            <a:r>
              <a:rPr lang="en-US" altLang="ko-KR" sz="1600" dirty="0">
                <a:solidFill>
                  <a:schemeClr val="tx1"/>
                </a:solidFill>
              </a:rPr>
              <a:t>, 270</a:t>
            </a:r>
            <a:r>
              <a:rPr lang="ko-KR" altLang="en-US" sz="1600" dirty="0">
                <a:solidFill>
                  <a:schemeClr val="tx1"/>
                </a:solidFill>
              </a:rPr>
              <a:t>도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  <a:r>
              <a:rPr lang="ko-KR" altLang="en-US" sz="1600" dirty="0">
                <a:solidFill>
                  <a:schemeClr val="tx1"/>
                </a:solidFill>
              </a:rPr>
              <a:t>이미지 화면이다</a:t>
            </a:r>
          </a:p>
        </p:txBody>
      </p:sp>
    </p:spTree>
    <p:extLst>
      <p:ext uri="{BB962C8B-B14F-4D97-AF65-F5344CB8AC3E}">
        <p14:creationId xmlns:p14="http://schemas.microsoft.com/office/powerpoint/2010/main" val="993601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/>
              <a:t>회원 관리 시스템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78372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</a:t>
            </a:r>
            <a:r>
              <a:rPr lang="ko-KR" altLang="en-US" dirty="0">
                <a:solidFill>
                  <a:srgbClr val="008000"/>
                </a:solidFill>
              </a:rPr>
              <a:t>미니 포토샵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7"/>
            </a:pPr>
            <a:r>
              <a:rPr lang="ko-KR" altLang="en-US" sz="2000" dirty="0"/>
              <a:t>고급 이미지 처리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[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14-11] 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이미지 회색 변환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/ 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색 반전 소스 코드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: Proejct14_2) 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>
              <a:latin typeface="+mn-ea"/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dirty="0">
              <a:latin typeface="+mn-ea"/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dirty="0">
              <a:latin typeface="+mn-ea"/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dirty="0">
              <a:latin typeface="+mn-ea"/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dirty="0">
              <a:latin typeface="+mn-ea"/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dirty="0"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CF693BC-059D-4CB0-B4C8-DA9F829862AD}"/>
              </a:ext>
            </a:extLst>
          </p:cNvPr>
          <p:cNvGrpSpPr/>
          <p:nvPr/>
        </p:nvGrpSpPr>
        <p:grpSpPr>
          <a:xfrm>
            <a:off x="1059936" y="2132856"/>
            <a:ext cx="6968448" cy="2914674"/>
            <a:chOff x="1059936" y="2204864"/>
            <a:chExt cx="7260772" cy="303694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19FC3C9-5FFB-4737-96D0-6D752556B3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4" r="1"/>
            <a:stretch/>
          </p:blipFill>
          <p:spPr>
            <a:xfrm>
              <a:off x="1059936" y="2204864"/>
              <a:ext cx="7260772" cy="81915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E6388B1-EAAF-4636-AF9B-8C0F93E097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85"/>
            <a:stretch/>
          </p:blipFill>
          <p:spPr>
            <a:xfrm>
              <a:off x="1059936" y="2984383"/>
              <a:ext cx="7260772" cy="2257425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FBD91DBB-31BF-4717-825D-F91285DE2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090" y="4648325"/>
            <a:ext cx="6392384" cy="1860655"/>
          </a:xfrm>
          <a:prstGeom prst="rect">
            <a:avLst/>
          </a:prstGeom>
        </p:spPr>
      </p:pic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C728080A-692A-4228-B7C6-6CAB665C21A3}"/>
              </a:ext>
            </a:extLst>
          </p:cNvPr>
          <p:cNvSpPr/>
          <p:nvPr/>
        </p:nvSpPr>
        <p:spPr>
          <a:xfrm>
            <a:off x="6119664" y="3900190"/>
            <a:ext cx="3024336" cy="786170"/>
          </a:xfrm>
          <a:prstGeom prst="wedgeRoundRectCallout">
            <a:avLst>
              <a:gd name="adj1" fmla="val -41889"/>
              <a:gd name="adj2" fmla="val 80924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실행 결과는 원본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회색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반전 이미지 화면이다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86857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</a:t>
            </a:r>
            <a:r>
              <a:rPr lang="ko-KR" altLang="en-US" dirty="0">
                <a:solidFill>
                  <a:srgbClr val="008000"/>
                </a:solidFill>
              </a:rPr>
              <a:t>미니 포토샵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7"/>
            </a:pPr>
            <a:r>
              <a:rPr lang="ko-KR" altLang="en-US" sz="2000" dirty="0"/>
              <a:t>고급 이미지 처리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[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14-12] 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이미지 흑백 변환 소스 코드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: Proejct14_2) 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>
              <a:latin typeface="+mn-ea"/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dirty="0">
              <a:latin typeface="+mn-ea"/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dirty="0">
              <a:latin typeface="+mn-ea"/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dirty="0">
              <a:latin typeface="+mn-ea"/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dirty="0">
              <a:latin typeface="+mn-ea"/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dirty="0"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9CA51A-C306-48C4-8942-FF86B6605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936" y="2138468"/>
            <a:ext cx="7315200" cy="2247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480BBB-F564-4C2F-B74A-72B67F5D5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916" y="4330247"/>
            <a:ext cx="6752424" cy="2496403"/>
          </a:xfrm>
          <a:prstGeom prst="rect">
            <a:avLst/>
          </a:prstGeom>
        </p:spPr>
      </p:pic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C728080A-692A-4228-B7C6-6CAB665C21A3}"/>
              </a:ext>
            </a:extLst>
          </p:cNvPr>
          <p:cNvSpPr/>
          <p:nvPr/>
        </p:nvSpPr>
        <p:spPr>
          <a:xfrm>
            <a:off x="115668" y="4475292"/>
            <a:ext cx="2110670" cy="2247900"/>
          </a:xfrm>
          <a:prstGeom prst="wedgeRoundRectCallout">
            <a:avLst>
              <a:gd name="adj1" fmla="val 58049"/>
              <a:gd name="adj2" fmla="val 8571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실행 결과는 원본 이미지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</a:rPr>
              <a:t>기준값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50, </a:t>
            </a:r>
            <a:r>
              <a:rPr lang="ko-KR" altLang="en-US" sz="1600" dirty="0" err="1">
                <a:solidFill>
                  <a:schemeClr val="tx1"/>
                </a:solidFill>
              </a:rPr>
              <a:t>기준값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100, </a:t>
            </a:r>
            <a:r>
              <a:rPr lang="ko-KR" altLang="en-US" sz="1600" dirty="0" err="1">
                <a:solidFill>
                  <a:schemeClr val="tx1"/>
                </a:solidFill>
              </a:rPr>
              <a:t>기준값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150</a:t>
            </a:r>
            <a:r>
              <a:rPr lang="ko-KR" altLang="en-US" sz="1600" dirty="0">
                <a:solidFill>
                  <a:schemeClr val="tx1"/>
                </a:solidFill>
              </a:rPr>
              <a:t>으로 이미지를 흑백 처리한 화면이다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3671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</a:t>
            </a:r>
            <a:r>
              <a:rPr lang="ko-KR" altLang="en-US" dirty="0">
                <a:solidFill>
                  <a:srgbClr val="008000"/>
                </a:solidFill>
              </a:rPr>
              <a:t>미니 포토샵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7"/>
            </a:pPr>
            <a:r>
              <a:rPr lang="ko-KR" altLang="en-US" sz="2000" dirty="0"/>
              <a:t>고급 이미지 처리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[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14-13] 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이미지 </a:t>
            </a:r>
            <a:r>
              <a:rPr lang="ko-KR" altLang="en-US" b="1" dirty="0" err="1">
                <a:solidFill>
                  <a:srgbClr val="008000"/>
                </a:solidFill>
                <a:latin typeface="+mn-ea"/>
              </a:rPr>
              <a:t>블러링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 소스 코드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: Proejct14_2) 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>
              <a:latin typeface="+mn-ea"/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dirty="0">
              <a:latin typeface="+mn-ea"/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dirty="0">
              <a:latin typeface="+mn-ea"/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dirty="0">
              <a:latin typeface="+mn-ea"/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dirty="0">
              <a:latin typeface="+mn-ea"/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dirty="0"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E54614-1541-4FE7-B59C-C074D1FD0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936" y="2157586"/>
            <a:ext cx="7040456" cy="24271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B3C9BF8-BE29-405C-9C69-E318DE858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4149080"/>
            <a:ext cx="5832648" cy="2148870"/>
          </a:xfrm>
          <a:prstGeom prst="rect">
            <a:avLst/>
          </a:prstGeom>
        </p:spPr>
      </p:pic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68E56AE1-65A3-4F58-A360-809A5E384B26}"/>
              </a:ext>
            </a:extLst>
          </p:cNvPr>
          <p:cNvSpPr/>
          <p:nvPr/>
        </p:nvSpPr>
        <p:spPr>
          <a:xfrm>
            <a:off x="794872" y="4794329"/>
            <a:ext cx="2110670" cy="1854032"/>
          </a:xfrm>
          <a:prstGeom prst="wedgeRoundRectCallout">
            <a:avLst>
              <a:gd name="adj1" fmla="val 58049"/>
              <a:gd name="adj2" fmla="val 8571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실행 결과는 원본 이미지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크기 </a:t>
            </a:r>
            <a:r>
              <a:rPr lang="en-US" altLang="ko-KR" sz="1600" dirty="0">
                <a:solidFill>
                  <a:schemeClr val="tx1"/>
                </a:solidFill>
              </a:rPr>
              <a:t>5, </a:t>
            </a:r>
            <a:r>
              <a:rPr lang="ko-KR" altLang="en-US" sz="1600" dirty="0">
                <a:solidFill>
                  <a:schemeClr val="tx1"/>
                </a:solidFill>
              </a:rPr>
              <a:t>크기 </a:t>
            </a:r>
            <a:r>
              <a:rPr lang="en-US" altLang="ko-KR" sz="1600" dirty="0">
                <a:solidFill>
                  <a:schemeClr val="tx1"/>
                </a:solidFill>
              </a:rPr>
              <a:t>10, </a:t>
            </a:r>
            <a:r>
              <a:rPr lang="ko-KR" altLang="en-US" sz="1600" dirty="0">
                <a:solidFill>
                  <a:schemeClr val="tx1"/>
                </a:solidFill>
              </a:rPr>
              <a:t>크기 </a:t>
            </a:r>
            <a:r>
              <a:rPr lang="en-US" altLang="ko-KR" sz="1600" dirty="0">
                <a:solidFill>
                  <a:schemeClr val="tx1"/>
                </a:solidFill>
              </a:rPr>
              <a:t>15</a:t>
            </a:r>
            <a:r>
              <a:rPr lang="ko-KR" altLang="en-US" sz="1600" dirty="0">
                <a:solidFill>
                  <a:schemeClr val="tx1"/>
                </a:solidFill>
              </a:rPr>
              <a:t>로 이미지를 </a:t>
            </a:r>
            <a:r>
              <a:rPr lang="ko-KR" altLang="en-US" sz="1600" dirty="0" err="1">
                <a:solidFill>
                  <a:schemeClr val="tx1"/>
                </a:solidFill>
              </a:rPr>
              <a:t>블러링</a:t>
            </a:r>
            <a:r>
              <a:rPr lang="ko-KR" altLang="en-US" sz="1600" dirty="0">
                <a:solidFill>
                  <a:schemeClr val="tx1"/>
                </a:solidFill>
              </a:rPr>
              <a:t> 처리한 화면이다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3293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03. </a:t>
            </a:r>
            <a:r>
              <a:rPr lang="ko-KR" altLang="en-US" dirty="0">
                <a:solidFill>
                  <a:srgbClr val="008000"/>
                </a:solidFill>
              </a:rPr>
              <a:t>미니 포토샵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7"/>
            </a:pPr>
            <a:r>
              <a:rPr lang="ko-KR" altLang="en-US" sz="2000" dirty="0"/>
              <a:t>고급 이미지 처리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[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14-14] 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이미지 윤곽선 검출 소스 코드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rgbClr val="008000"/>
                </a:solidFill>
                <a:latin typeface="+mn-ea"/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  <a:latin typeface="+mn-ea"/>
              </a:rPr>
              <a:t>: Proejct14_2) 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>
              <a:latin typeface="+mn-ea"/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dirty="0">
              <a:latin typeface="+mn-ea"/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dirty="0">
              <a:latin typeface="+mn-ea"/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dirty="0">
              <a:latin typeface="+mn-ea"/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dirty="0">
              <a:latin typeface="+mn-ea"/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dirty="0">
              <a:latin typeface="+mn-ea"/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751236-4949-49CF-96A5-1D3B27BA1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129831"/>
            <a:ext cx="7058624" cy="4395514"/>
          </a:xfrm>
          <a:prstGeom prst="rect">
            <a:avLst/>
          </a:prstGeom>
        </p:spPr>
      </p:pic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68E56AE1-65A3-4F58-A360-809A5E384B26}"/>
              </a:ext>
            </a:extLst>
          </p:cNvPr>
          <p:cNvSpPr/>
          <p:nvPr/>
        </p:nvSpPr>
        <p:spPr>
          <a:xfrm>
            <a:off x="6660232" y="2564904"/>
            <a:ext cx="2376264" cy="1080120"/>
          </a:xfrm>
          <a:prstGeom prst="wedgeRoundRectCallout">
            <a:avLst>
              <a:gd name="adj1" fmla="val -47245"/>
              <a:gd name="adj2" fmla="val 64642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실행 결과는 원본 이미지와 윤곽선을 검출한 이미지 화면이다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91431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285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D27925D-5B49-4279-BD09-EC4A0FC63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646" y="2708920"/>
            <a:ext cx="6300700" cy="387101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회원 관리 시스템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회원 관리 시스템의 구성도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회원 관리 시스템은 회원 정보의 조회 </a:t>
            </a:r>
            <a:r>
              <a:rPr lang="en-US" altLang="ko-KR" dirty="0"/>
              <a:t>/ </a:t>
            </a:r>
            <a:r>
              <a:rPr lang="ko-KR" altLang="en-US" dirty="0"/>
              <a:t>입력 </a:t>
            </a:r>
            <a:r>
              <a:rPr lang="en-US" altLang="ko-KR" dirty="0"/>
              <a:t>/ </a:t>
            </a:r>
            <a:r>
              <a:rPr lang="ko-KR" altLang="en-US" dirty="0"/>
              <a:t>수정 </a:t>
            </a:r>
            <a:r>
              <a:rPr lang="en-US" altLang="ko-KR" dirty="0"/>
              <a:t>/ </a:t>
            </a:r>
            <a:r>
              <a:rPr lang="ko-KR" altLang="en-US" dirty="0"/>
              <a:t>삭제를 윈도우 폼에서 처리하는 응용 프로그램이다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63171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회원 관리 시스템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회원 관리 시스템의 구성도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회원 관리 시스템의 각 화면은 다음과 같이 작동하도록 프로그래밍할 것이다</a:t>
            </a:r>
            <a:r>
              <a:rPr lang="en-US" altLang="ko-KR" dirty="0"/>
              <a:t>.</a:t>
            </a:r>
          </a:p>
          <a:p>
            <a:pPr marL="971550" lvl="3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 err="1"/>
              <a:t>윈폼으로</a:t>
            </a:r>
            <a:r>
              <a:rPr lang="ko-KR" altLang="en-US" dirty="0"/>
              <a:t> 회원 관리 시스템의 초기 화면을 만들고</a:t>
            </a:r>
            <a:r>
              <a:rPr lang="en-US" altLang="ko-KR" dirty="0"/>
              <a:t>, [</a:t>
            </a:r>
            <a:r>
              <a:rPr lang="ko-KR" altLang="en-US" dirty="0"/>
              <a:t>회원 조회</a:t>
            </a:r>
            <a:r>
              <a:rPr lang="en-US" altLang="ko-KR" dirty="0"/>
              <a:t>], [</a:t>
            </a:r>
            <a:r>
              <a:rPr lang="ko-KR" altLang="en-US" dirty="0"/>
              <a:t>신규 회원</a:t>
            </a:r>
            <a:r>
              <a:rPr lang="en-US" altLang="ko-KR" dirty="0"/>
              <a:t>], [</a:t>
            </a:r>
            <a:r>
              <a:rPr lang="ko-KR" altLang="en-US" dirty="0"/>
              <a:t>회원 수정</a:t>
            </a:r>
            <a:r>
              <a:rPr lang="en-US" altLang="ko-KR" dirty="0"/>
              <a:t>], [</a:t>
            </a:r>
            <a:r>
              <a:rPr lang="ko-KR" altLang="en-US" dirty="0"/>
              <a:t>회원 삭제</a:t>
            </a:r>
            <a:r>
              <a:rPr lang="en-US" altLang="ko-KR" dirty="0"/>
              <a:t>] </a:t>
            </a:r>
            <a:r>
              <a:rPr lang="ko-KR" altLang="en-US" dirty="0"/>
              <a:t>등 네 가지 기능을 선택할 수 있도록 한다</a:t>
            </a:r>
            <a:r>
              <a:rPr lang="en-US" altLang="ko-KR" dirty="0"/>
              <a:t>. </a:t>
            </a:r>
          </a:p>
          <a:p>
            <a:pPr marL="971550" lvl="3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/>
              <a:t>[</a:t>
            </a:r>
            <a:r>
              <a:rPr lang="ko-KR" altLang="en-US" dirty="0"/>
              <a:t>회원 조회</a:t>
            </a:r>
            <a:r>
              <a:rPr lang="en-US" altLang="ko-KR" dirty="0"/>
              <a:t>]</a:t>
            </a:r>
            <a:r>
              <a:rPr lang="ko-KR" altLang="en-US" dirty="0"/>
              <a:t>를 선택하면 전체 회원 목록이 출력되도록 한다</a:t>
            </a:r>
            <a:r>
              <a:rPr lang="en-US" altLang="ko-KR" dirty="0"/>
              <a:t>. &lt;</a:t>
            </a:r>
            <a:r>
              <a:rPr lang="ko-KR" altLang="en-US" dirty="0"/>
              <a:t>수정</a:t>
            </a:r>
            <a:r>
              <a:rPr lang="en-US" altLang="ko-KR" dirty="0"/>
              <a:t>&gt;, &lt;</a:t>
            </a:r>
            <a:r>
              <a:rPr lang="ko-KR" altLang="en-US" dirty="0"/>
              <a:t>삭제</a:t>
            </a:r>
            <a:r>
              <a:rPr lang="en-US" altLang="ko-KR" dirty="0"/>
              <a:t>&gt; </a:t>
            </a:r>
            <a:r>
              <a:rPr lang="ko-KR" altLang="en-US" dirty="0"/>
              <a:t>버튼을 만들어</a:t>
            </a:r>
            <a:r>
              <a:rPr lang="en-US" altLang="ko-KR" dirty="0"/>
              <a:t>, </a:t>
            </a:r>
            <a:r>
              <a:rPr lang="ko-KR" altLang="en-US" dirty="0"/>
              <a:t>회원 목록을 조회한 후 선택한 회원에 대한 정보를 수정하거나 삭제할 수 있도록 처리한다</a:t>
            </a:r>
            <a:r>
              <a:rPr lang="en-US" altLang="ko-KR" dirty="0"/>
              <a:t>.</a:t>
            </a:r>
          </a:p>
          <a:p>
            <a:pPr marL="971550" lvl="3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/>
              <a:t>[</a:t>
            </a:r>
            <a:r>
              <a:rPr lang="ko-KR" altLang="en-US" dirty="0"/>
              <a:t>신규 회원</a:t>
            </a:r>
            <a:r>
              <a:rPr lang="en-US" altLang="ko-KR" dirty="0"/>
              <a:t>]</a:t>
            </a:r>
            <a:r>
              <a:rPr lang="ko-KR" altLang="en-US" dirty="0"/>
              <a:t>을 선택하면 신규 회원의 정보를 입력하는 화면이 나오도록 하고</a:t>
            </a:r>
            <a:r>
              <a:rPr lang="en-US" altLang="ko-KR" dirty="0"/>
              <a:t>, </a:t>
            </a:r>
            <a:r>
              <a:rPr lang="ko-KR" altLang="en-US" dirty="0"/>
              <a:t>신규 회원의 정보를 모두 입력한 후 버튼을 클릭하면 회원 정보가 등록되도록 한다</a:t>
            </a:r>
            <a:r>
              <a:rPr lang="en-US" altLang="ko-KR" dirty="0"/>
              <a:t>.</a:t>
            </a:r>
          </a:p>
          <a:p>
            <a:pPr marL="971550" lvl="3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/>
              <a:t>[</a:t>
            </a:r>
            <a:r>
              <a:rPr lang="ko-KR" altLang="en-US" dirty="0"/>
              <a:t>회원 수정</a:t>
            </a:r>
            <a:r>
              <a:rPr lang="en-US" altLang="ko-KR" dirty="0"/>
              <a:t>]</a:t>
            </a:r>
            <a:r>
              <a:rPr lang="ko-KR" altLang="en-US" dirty="0"/>
              <a:t>은 수정할 회원의 아이디를 입력한 후 선택하도록 한다</a:t>
            </a:r>
            <a:r>
              <a:rPr lang="en-US" altLang="ko-KR" dirty="0"/>
              <a:t>. </a:t>
            </a:r>
            <a:r>
              <a:rPr lang="ko-KR" altLang="en-US" dirty="0"/>
              <a:t>그러면 입력한 아이디의 회원 정보 화면이 나온다</a:t>
            </a:r>
            <a:r>
              <a:rPr lang="en-US" altLang="ko-KR" dirty="0"/>
              <a:t>. </a:t>
            </a:r>
            <a:r>
              <a:rPr lang="ko-KR" altLang="en-US" dirty="0"/>
              <a:t>필요한 정보를 수정하고 버튼을 클릭하면 회원의 정보가 수정되고 수정된 결과는 화면에 출력된다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2562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8000"/>
                </a:solidFill>
              </a:rPr>
              <a:t>02. </a:t>
            </a:r>
            <a:r>
              <a:rPr lang="ko-KR" altLang="en-US" dirty="0">
                <a:solidFill>
                  <a:srgbClr val="008000"/>
                </a:solidFill>
              </a:rPr>
              <a:t>회원 관리 시스템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회원 관리 시스템의 구성도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회원 관리 시스템의 각 화면은 다음과 같이 작동하도록 프로그래밍할 것이다</a:t>
            </a:r>
            <a:r>
              <a:rPr lang="en-US" altLang="ko-KR" dirty="0"/>
              <a:t>.</a:t>
            </a:r>
          </a:p>
          <a:p>
            <a:pPr marL="971550" lvl="3" indent="-342900">
              <a:lnSpc>
                <a:spcPct val="150000"/>
              </a:lnSpc>
              <a:buFont typeface="+mj-ea"/>
              <a:buAutoNum type="circleNumDbPlain" startAt="5"/>
            </a:pPr>
            <a:r>
              <a:rPr lang="en-US" altLang="ko-KR" dirty="0"/>
              <a:t>[</a:t>
            </a:r>
            <a:r>
              <a:rPr lang="ko-KR" altLang="en-US" dirty="0"/>
              <a:t>회원 삭제</a:t>
            </a:r>
            <a:r>
              <a:rPr lang="en-US" altLang="ko-KR" dirty="0"/>
              <a:t>]</a:t>
            </a:r>
            <a:r>
              <a:rPr lang="ko-KR" altLang="en-US" dirty="0"/>
              <a:t>는 삭제할 회원의 아이디를 입력한 후 선택하도록 한다</a:t>
            </a:r>
            <a:r>
              <a:rPr lang="en-US" altLang="ko-KR" dirty="0"/>
              <a:t>. </a:t>
            </a:r>
            <a:r>
              <a:rPr lang="ko-KR" altLang="en-US" dirty="0"/>
              <a:t>그러면 해당 회원 정보의 삭제 확인을 위한 화면이 나온 후</a:t>
            </a:r>
            <a:r>
              <a:rPr lang="en-US" altLang="ko-KR" dirty="0"/>
              <a:t>, &lt;</a:t>
            </a:r>
            <a:r>
              <a:rPr lang="ko-KR" altLang="en-US" dirty="0"/>
              <a:t>삭제</a:t>
            </a:r>
            <a:r>
              <a:rPr lang="en-US" altLang="ko-KR" dirty="0"/>
              <a:t>&gt; </a:t>
            </a:r>
            <a:r>
              <a:rPr lang="ko-KR" altLang="en-US" dirty="0"/>
              <a:t>버튼을 클릭하면 해당 회원 정보가 삭제된다</a:t>
            </a:r>
            <a:r>
              <a:rPr lang="en-US" altLang="ko-KR" dirty="0"/>
              <a:t>. </a:t>
            </a:r>
          </a:p>
          <a:p>
            <a:pPr marL="971550" lvl="3" indent="-342900">
              <a:lnSpc>
                <a:spcPct val="150000"/>
              </a:lnSpc>
              <a:buFont typeface="+mj-ea"/>
              <a:buAutoNum type="circleNumDbPlain" startAt="5"/>
            </a:pPr>
            <a:r>
              <a:rPr lang="en-US" altLang="ko-KR" dirty="0"/>
              <a:t>[</a:t>
            </a:r>
            <a:r>
              <a:rPr lang="ko-KR" altLang="en-US" dirty="0"/>
              <a:t>회원 조회</a:t>
            </a:r>
            <a:r>
              <a:rPr lang="en-US" altLang="ko-KR" dirty="0"/>
              <a:t>], [</a:t>
            </a:r>
            <a:r>
              <a:rPr lang="ko-KR" altLang="en-US" dirty="0"/>
              <a:t>신규 회원</a:t>
            </a:r>
            <a:r>
              <a:rPr lang="en-US" altLang="ko-KR" dirty="0"/>
              <a:t>], [</a:t>
            </a:r>
            <a:r>
              <a:rPr lang="ko-KR" altLang="en-US" dirty="0"/>
              <a:t>회원 수정</a:t>
            </a:r>
            <a:r>
              <a:rPr lang="en-US" altLang="ko-KR" dirty="0"/>
              <a:t>], [</a:t>
            </a:r>
            <a:r>
              <a:rPr lang="ko-KR" altLang="en-US" dirty="0"/>
              <a:t>회원 삭제</a:t>
            </a:r>
            <a:r>
              <a:rPr lang="en-US" altLang="ko-KR" dirty="0"/>
              <a:t>] </a:t>
            </a:r>
            <a:r>
              <a:rPr lang="ko-KR" altLang="en-US" dirty="0"/>
              <a:t>기능이 다 이루어진 후에는 창이 닫히고 초기 화면으로 돌아가도록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9908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44003</TotalTime>
  <Words>2085</Words>
  <Application>Microsoft Office PowerPoint</Application>
  <PresentationFormat>화면 슬라이드 쇼(4:3)</PresentationFormat>
  <Paragraphs>288</Paragraphs>
  <Slides>64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3" baseType="lpstr">
      <vt:lpstr>Adobe Kaiti Std R</vt:lpstr>
      <vt:lpstr>HY견고딕</vt:lpstr>
      <vt:lpstr>굴림</vt:lpstr>
      <vt:lpstr>맑은 고딕</vt:lpstr>
      <vt:lpstr>Arial</vt:lpstr>
      <vt:lpstr>Tahoma</vt:lpstr>
      <vt:lpstr>Verdana</vt:lpstr>
      <vt:lpstr>Wingdings</vt:lpstr>
      <vt:lpstr>Office 테마</vt:lpstr>
      <vt:lpstr>Chapter 14. 미니 프로젝트</vt:lpstr>
      <vt:lpstr>PowerPoint 프레젠테이션</vt:lpstr>
      <vt:lpstr>PowerPoint 프레젠테이션</vt:lpstr>
      <vt:lpstr>01. 이 장에서 만들 프로그램</vt:lpstr>
      <vt:lpstr>01. 이 장에서 만들 프로그램</vt:lpstr>
      <vt:lpstr>PowerPoint 프레젠테이션</vt:lpstr>
      <vt:lpstr>02. 회원 관리 시스템</vt:lpstr>
      <vt:lpstr>02. 회원 관리 시스템</vt:lpstr>
      <vt:lpstr>02. 회원 관리 시스템</vt:lpstr>
      <vt:lpstr>02. 회원 관리 시스템</vt:lpstr>
      <vt:lpstr>02. 회원 관리 시스템</vt:lpstr>
      <vt:lpstr>02. 회원 관리 시스템</vt:lpstr>
      <vt:lpstr>02. 회원 관리 시스템</vt:lpstr>
      <vt:lpstr>02. 회원 관리 시스템</vt:lpstr>
      <vt:lpstr>02. 회원 관리 시스템</vt:lpstr>
      <vt:lpstr>02. 회원 관리 시스템</vt:lpstr>
      <vt:lpstr>02. 회원 관리 시스템</vt:lpstr>
      <vt:lpstr>02. 회원 관리 시스템</vt:lpstr>
      <vt:lpstr>02. 회원 관리 시스템</vt:lpstr>
      <vt:lpstr>02. 회원 관리 시스템</vt:lpstr>
      <vt:lpstr>02. 회원 관리 시스템</vt:lpstr>
      <vt:lpstr>02. 회원 관리 시스템</vt:lpstr>
      <vt:lpstr>02. 회원 관리 시스템</vt:lpstr>
      <vt:lpstr>02. 회원 관리 시스템</vt:lpstr>
      <vt:lpstr>02. 회원 관리 시스템</vt:lpstr>
      <vt:lpstr>02. 회원 관리 시스템</vt:lpstr>
      <vt:lpstr>02. 회원 관리 시스템</vt:lpstr>
      <vt:lpstr>02. 회원 관리 시스템</vt:lpstr>
      <vt:lpstr>02. 회원 관리 시스템</vt:lpstr>
      <vt:lpstr>02. 회원 관리 시스템</vt:lpstr>
      <vt:lpstr>02. 회원 관리 시스템</vt:lpstr>
      <vt:lpstr>02. 회원 관리 시스템</vt:lpstr>
      <vt:lpstr>02. 회원 관리 시스템</vt:lpstr>
      <vt:lpstr>02. 회원 관리 시스템</vt:lpstr>
      <vt:lpstr>02. 회원 관리 시스템</vt:lpstr>
      <vt:lpstr>02. 회원 관리 시스템</vt:lpstr>
      <vt:lpstr>02. 회원 관리 시스템</vt:lpstr>
      <vt:lpstr>02. 회원 관리 시스템</vt:lpstr>
      <vt:lpstr>02. 회원 관리 시스템</vt:lpstr>
      <vt:lpstr>02. 회원 관리 시스템</vt:lpstr>
      <vt:lpstr>02. 회원 관리 시스템</vt:lpstr>
      <vt:lpstr>PowerPoint 프레젠테이션</vt:lpstr>
      <vt:lpstr>03. 미니 포토샵</vt:lpstr>
      <vt:lpstr>03. 미니 포토샵</vt:lpstr>
      <vt:lpstr>03. 미니 포토샵</vt:lpstr>
      <vt:lpstr>03. 미니 포토샵</vt:lpstr>
      <vt:lpstr>03. 미니 포토샵</vt:lpstr>
      <vt:lpstr>03. 미니 포토샵</vt:lpstr>
      <vt:lpstr>03. 미니 포토샵</vt:lpstr>
      <vt:lpstr>03. 미니 포토샵</vt:lpstr>
      <vt:lpstr>03. 미니 포토샵</vt:lpstr>
      <vt:lpstr>03. 미니 포토샵</vt:lpstr>
      <vt:lpstr>03. 미니 포토샵</vt:lpstr>
      <vt:lpstr>03. 미니 포토샵</vt:lpstr>
      <vt:lpstr>03. 미니 포토샵</vt:lpstr>
      <vt:lpstr>03. 미니 포토샵</vt:lpstr>
      <vt:lpstr>03. 미니 포토샵</vt:lpstr>
      <vt:lpstr>03. 미니 포토샵</vt:lpstr>
      <vt:lpstr>03. 미니 포토샵</vt:lpstr>
      <vt:lpstr>03. 미니 포토샵</vt:lpstr>
      <vt:lpstr>03. 미니 포토샵</vt:lpstr>
      <vt:lpstr>03. 미니 포토샵</vt:lpstr>
      <vt:lpstr>03. 미니 포토샵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오세종;신현석</dc:creator>
  <cp:lastModifiedBy>김성무</cp:lastModifiedBy>
  <cp:revision>1323</cp:revision>
  <dcterms:created xsi:type="dcterms:W3CDTF">2012-07-11T10:23:22Z</dcterms:created>
  <dcterms:modified xsi:type="dcterms:W3CDTF">2022-10-31T06:21:40Z</dcterms:modified>
</cp:coreProperties>
</file>